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91" r:id="rId5"/>
    <p:sldId id="293" r:id="rId6"/>
    <p:sldId id="263" r:id="rId7"/>
    <p:sldId id="267" r:id="rId8"/>
    <p:sldId id="265" r:id="rId9"/>
    <p:sldId id="266" r:id="rId10"/>
    <p:sldId id="283" r:id="rId11"/>
    <p:sldId id="282" r:id="rId12"/>
    <p:sldId id="268" r:id="rId13"/>
    <p:sldId id="269" r:id="rId14"/>
    <p:sldId id="277" r:id="rId15"/>
    <p:sldId id="270" r:id="rId16"/>
    <p:sldId id="286" r:id="rId17"/>
    <p:sldId id="278" r:id="rId18"/>
    <p:sldId id="275" r:id="rId19"/>
    <p:sldId id="287" r:id="rId20"/>
    <p:sldId id="288" r:id="rId21"/>
    <p:sldId id="289" r:id="rId22"/>
    <p:sldId id="281" r:id="rId23"/>
    <p:sldId id="262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75" autoAdjust="0"/>
  </p:normalViewPr>
  <p:slideViewPr>
    <p:cSldViewPr>
      <p:cViewPr>
        <p:scale>
          <a:sx n="142" d="100"/>
          <a:sy n="142" d="100"/>
        </p:scale>
        <p:origin x="-1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3" name="think-cell Slide" r:id="rId3" imgW="360" imgH="360" progId="">
              <p:embed/>
            </p:oleObj>
          </a:graphicData>
        </a:graphic>
      </p:graphicFrame>
      <p:pic>
        <p:nvPicPr>
          <p:cNvPr id="5" name="Picture 2" descr="C:\Users\IvanovKA\Desktop\Работа\Шаблон для МСК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107950"/>
            <a:ext cx="576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496300" y="6561138"/>
            <a:ext cx="539750" cy="16033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0D6D13-2A7C-4660-B6E7-C616C0A7948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2875" y="1172329"/>
            <a:ext cx="8229600" cy="4525963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defRPr sz="1600"/>
            </a:lvl1pPr>
            <a:lvl2pPr marL="358775" indent="-176213">
              <a:defRPr sz="1400"/>
            </a:lvl2pPr>
            <a:lvl3pPr marL="541338" indent="-182563">
              <a:defRPr sz="1200"/>
            </a:lvl3pPr>
            <a:lvl4pPr marL="715963" indent="-174625">
              <a:defRPr sz="80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3508" y="116632"/>
            <a:ext cx="8280920" cy="54059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96300" y="6561138"/>
            <a:ext cx="539750" cy="160337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D614383-FF45-4793-A611-C64CEA64B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1"/>
          </p:nvPr>
        </p:nvSpPr>
        <p:spPr>
          <a:xfrm>
            <a:off x="142875" y="6561138"/>
            <a:ext cx="1441450" cy="160337"/>
          </a:xfrm>
          <a:prstGeom prst="rect">
            <a:avLst/>
          </a:prstGeom>
        </p:spPr>
        <p:txBody>
          <a:bodyPr lIns="0" tIns="0" rIns="0" b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Источник: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E1BE-A09C-4D59-8832-A653EF4A6FD9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CAD0-5CF4-453A-8C5C-F17E391D4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ueo@me.com" TargetMode="External"/><Relationship Id="rId5" Type="http://schemas.openxmlformats.org/officeDocument/2006/relationships/hyperlink" Target="mailto:inslab@inslab.ru" TargetMode="External"/><Relationship Id="rId4" Type="http://schemas.openxmlformats.org/officeDocument/2006/relationships/hyperlink" Target="http://www.inslab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89" name="Object 6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345" name="think-cell Slide" r:id="rId3" imgW="360" imgH="360" progId="">
              <p:embed/>
            </p:oleObj>
          </a:graphicData>
        </a:graphic>
      </p:graphicFrame>
      <p:pic>
        <p:nvPicPr>
          <p:cNvPr id="48190" name="Picture 2" descr="D:\Downloads\главный-слай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75" y="0"/>
            <a:ext cx="91598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91" name="TextBox 9"/>
          <p:cNvSpPr txBox="1">
            <a:spLocks noChangeArrowheads="1"/>
          </p:cNvSpPr>
          <p:nvPr/>
        </p:nvSpPr>
        <p:spPr bwMode="auto">
          <a:xfrm>
            <a:off x="1295400" y="3984625"/>
            <a:ext cx="54371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Организация бизнес-процесса платежей в компании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192" name="TextBox 4"/>
          <p:cNvSpPr txBox="1">
            <a:spLocks noChangeArrowheads="1"/>
          </p:cNvSpPr>
          <p:nvPr/>
        </p:nvSpPr>
        <p:spPr bwMode="auto">
          <a:xfrm>
            <a:off x="1295400" y="5199063"/>
            <a:ext cx="2089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</a:rPr>
              <a:t>07 октября 2016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48193" name="TextBox 5"/>
          <p:cNvSpPr txBox="1">
            <a:spLocks noChangeArrowheads="1"/>
          </p:cNvSpPr>
          <p:nvPr/>
        </p:nvSpPr>
        <p:spPr bwMode="auto">
          <a:xfrm>
            <a:off x="1295400" y="5492750"/>
            <a:ext cx="6516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</a:rPr>
              <a:t>Главный бухгалтер </a:t>
            </a:r>
            <a:r>
              <a:rPr lang="ru-RU" sz="1600" dirty="0" smtClean="0">
                <a:solidFill>
                  <a:srgbClr val="FFFFFF"/>
                </a:solidFill>
              </a:rPr>
              <a:t>ООО </a:t>
            </a:r>
            <a:r>
              <a:rPr lang="ru-RU" sz="1600" dirty="0">
                <a:solidFill>
                  <a:srgbClr val="FFFFFF"/>
                </a:solidFill>
              </a:rPr>
              <a:t>«СГ МСК»</a:t>
            </a:r>
          </a:p>
          <a:p>
            <a:r>
              <a:rPr lang="ru-RU" sz="1600" dirty="0">
                <a:solidFill>
                  <a:srgbClr val="FFFFFF"/>
                </a:solidFill>
              </a:rPr>
              <a:t>Лукьянова Е.О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568952" cy="527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79388" y="836613"/>
            <a:ext cx="8229600" cy="4525962"/>
          </a:xfrm>
        </p:spPr>
        <p:txBody>
          <a:bodyPr/>
          <a:lstStyle/>
          <a:p>
            <a:r>
              <a:rPr lang="ru-RU" dirty="0" smtClean="0"/>
              <a:t>Организован справочник статей движения денежных средств</a:t>
            </a:r>
            <a:endParaRPr lang="ru-RU" dirty="0"/>
          </a:p>
        </p:txBody>
      </p:sp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66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/>
          <a:lstStyle/>
          <a:p>
            <a:r>
              <a:rPr lang="ru-RU" dirty="0" smtClean="0"/>
              <a:t>Обеспечена связь справочников ДДС/Статей Доходов/Статей Расходов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31" y="1268760"/>
            <a:ext cx="870805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13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r>
              <a:rPr lang="ru-RU" dirty="0" smtClean="0"/>
              <a:t>Внедрена дисциплина входящих платежей через формирование в системе Счета на оплату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8417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759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r>
              <a:rPr lang="ru-RU" dirty="0" smtClean="0"/>
              <a:t>Внедрена дисциплина исходящих платежей. </a:t>
            </a:r>
          </a:p>
          <a:p>
            <a:pPr>
              <a:buNone/>
            </a:pPr>
            <a:r>
              <a:rPr lang="ru-RU" dirty="0" smtClean="0"/>
              <a:t>Все подразделения Компании-инициаторы платежа формируют РВ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110"/>
            <a:ext cx="8784976" cy="531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209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525963"/>
          </a:xfrm>
        </p:spPr>
        <p:txBody>
          <a:bodyPr/>
          <a:lstStyle/>
          <a:p>
            <a:r>
              <a:rPr lang="ru-RU" dirty="0" smtClean="0"/>
              <a:t>Организован процесс согласования исходящих платежей и договоров АХД</a:t>
            </a:r>
          </a:p>
        </p:txBody>
      </p:sp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543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230" y="3915515"/>
            <a:ext cx="6768752" cy="162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6372200" y="1556792"/>
            <a:ext cx="2088232" cy="25922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326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08720"/>
            <a:ext cx="8372475" cy="4717564"/>
          </a:xfrm>
        </p:spPr>
        <p:txBody>
          <a:bodyPr/>
          <a:lstStyle/>
          <a:p>
            <a:r>
              <a:rPr lang="ru-RU" dirty="0" smtClean="0"/>
              <a:t>Обеспечена дисциплина ввода контрагентов в </a:t>
            </a:r>
            <a:r>
              <a:rPr lang="en-US" dirty="0" smtClean="0"/>
              <a:t>ERP</a:t>
            </a:r>
            <a:r>
              <a:rPr lang="ru-RU" dirty="0" smtClean="0"/>
              <a:t> и их реквизитов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01046" cy="502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8820472" cy="1368152"/>
          </a:xfrm>
          <a:prstGeom prst="rect">
            <a:avLst/>
          </a:prstGeom>
          <a:ln w="38100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</p:pic>
      <p:cxnSp>
        <p:nvCxnSpPr>
          <p:cNvPr id="7" name="Прямая со стрелкой 6"/>
          <p:cNvCxnSpPr/>
          <p:nvPr/>
        </p:nvCxnSpPr>
        <p:spPr>
          <a:xfrm flipH="1">
            <a:off x="1475656" y="3933056"/>
            <a:ext cx="720080" cy="165618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987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39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251520" y="692696"/>
            <a:ext cx="8372475" cy="471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шаблона платежного документу уже дело техники: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2051720" y="836712"/>
          <a:ext cx="4536507" cy="5688621"/>
        </p:xfrm>
        <a:graphic>
          <a:graphicData uri="http://schemas.openxmlformats.org/drawingml/2006/table">
            <a:tbl>
              <a:tblPr/>
              <a:tblGrid>
                <a:gridCol w="123225"/>
                <a:gridCol w="123225"/>
                <a:gridCol w="123225"/>
                <a:gridCol w="123225"/>
                <a:gridCol w="123225"/>
                <a:gridCol w="123225"/>
                <a:gridCol w="123225"/>
                <a:gridCol w="127789"/>
                <a:gridCol w="123225"/>
                <a:gridCol w="123225"/>
                <a:gridCol w="123225"/>
                <a:gridCol w="123225"/>
                <a:gridCol w="123225"/>
                <a:gridCol w="123225"/>
                <a:gridCol w="123225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27789"/>
                <a:gridCol w="155173"/>
                <a:gridCol w="127789"/>
                <a:gridCol w="109533"/>
                <a:gridCol w="73022"/>
                <a:gridCol w="118660"/>
                <a:gridCol w="54767"/>
              </a:tblGrid>
              <a:tr h="133090">
                <a:tc rowSpan="2" gridSpan="7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29.02.2016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29.02.2016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1" i="0" u="sng" strike="noStrike">
                        <a:solidFill>
                          <a:srgbClr val="0000FF"/>
                        </a:solidFill>
                        <a:effectLst/>
                        <a:latin typeface="Arial Cyr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0401060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9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Поступ. в банк плат.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Списано со сч. плат.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9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ПЛАТЕЖНОЕ ПОРУЧЕНИЕ №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28586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29.02.2016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Дата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Вид платежа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Сумма прописью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Три тысячи триста рублей 00 копеек</a:t>
                      </a:r>
                    </a:p>
                  </a:txBody>
                  <a:tcPr marL="50430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ИНН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1655006421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КПП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775001001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Сумма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4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3300-00</a:t>
                      </a:r>
                    </a:p>
                  </a:txBody>
                  <a:tcPr marL="5603" marR="5603" marT="5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90">
                <a:tc rowSpan="3" gridSpan="20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"СГ МСК"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gridSpan="2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Сч.№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14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40701810900280000037</a:t>
                      </a:r>
                    </a:p>
                  </a:txBody>
                  <a:tcPr marL="5603" marR="5603" marT="5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57">
                <a:tc gridSpan="2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105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Плательщик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rowSpan="2" gridSpan="20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Акционерный коммерческий банк "Банк Москвы" (открытое акционерное общество)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БИК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044525219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483">
                <a:tc gridSpan="2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Сч. №</a:t>
                      </a:r>
                    </a:p>
                  </a:txBody>
                  <a:tcPr marL="5603" marR="5603" marT="5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4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30101810500000000219</a:t>
                      </a:r>
                    </a:p>
                  </a:txBody>
                  <a:tcPr marL="5603" marR="5603" marT="5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116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Банк плательщика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rowSpan="2" gridSpan="20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ВТБ 24 (ПАО), г.МОСКВА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БИК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044525716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57">
                <a:tc gridSpan="2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Сч. №</a:t>
                      </a:r>
                    </a:p>
                  </a:txBody>
                  <a:tcPr marL="5603" marR="5603" marT="5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4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30101810100000000716</a:t>
                      </a:r>
                    </a:p>
                  </a:txBody>
                  <a:tcPr marL="5603" marR="5603" marT="5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34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Банк получателя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ИНН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КПП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Сч.№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4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30232810481100000009</a:t>
                      </a:r>
                    </a:p>
                  </a:txBody>
                  <a:tcPr marL="5603" marR="5603" marT="5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90">
                <a:tc rowSpan="3" gridSpan="20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Сухарев Денис Сергеевич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gridSpan="2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Вид оп.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Срок плат.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gridSpan="2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Наз. пл.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Очер. плат.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Получатель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Код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Рез. поле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628">
                <a:tc gridSpan="37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&lt;66435426&gt; Договор страхования 00-015056338, Акт У-140-498095/16/2, Выплата страхового возмещения с зач на ПК 4483430014145285, Сухарев Денис Сергеевич, без НДС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 gridSpan="37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Назначение платежа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Подписи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Отметки банка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090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0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М.П.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Акционерный коммерческий банк "Банк Москвы" (открытое акционерное общество)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29.02.2016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БИК 044525219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К/с 30101810500000000219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Электронные подписи подлинные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0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228184" y="1700808"/>
            <a:ext cx="20162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r>
              <a:rPr lang="ru-RU" dirty="0" smtClean="0"/>
              <a:t>Особое внимание бюджетным платежам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4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14142"/>
            <a:ext cx="4896544" cy="39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979712" y="2996952"/>
            <a:ext cx="4248472" cy="25922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118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97971"/>
          </a:xfrm>
        </p:spPr>
        <p:txBody>
          <a:bodyPr/>
          <a:lstStyle/>
          <a:p>
            <a:r>
              <a:rPr lang="ru-RU" dirty="0" smtClean="0"/>
              <a:t>Автоматический сбор всех согласованных РВ в Реестр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5698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6872"/>
            <a:ext cx="1152128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51520" y="836712"/>
            <a:ext cx="8229600" cy="4597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добавление необходимых срочных платежей в ручном режиме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33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4525963"/>
          </a:xfrm>
        </p:spPr>
        <p:txBody>
          <a:bodyPr/>
          <a:lstStyle/>
          <a:p>
            <a:r>
              <a:rPr lang="ru-RU" dirty="0" smtClean="0"/>
              <a:t>Самый ответственный этап - обработка банковской выписки и разноска платежей по документам и договорам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8784976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102" y="2780928"/>
            <a:ext cx="93610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794293"/>
            <a:ext cx="936104" cy="2746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922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reviews.123rf.com/images/stokkete/stokkete1502/stokkete150200004/36414922-Desperate-accountant-shouting-head-in-hands-in-vintage-1950s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3672407" cy="4824536"/>
          </a:xfrm>
          <a:prstGeom prst="rect">
            <a:avLst/>
          </a:prstGeom>
          <a:noFill/>
        </p:spPr>
      </p:pic>
      <p:pic>
        <p:nvPicPr>
          <p:cNvPr id="16" name="Рисунок 12" descr="&amp;Tcy;&amp;iecy;&amp;khcy;&amp;ncy;&amp;ocy;&amp;lcy;&amp;ocy;&amp;g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2104938" cy="19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 was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	Организация бизнес-процесса платежей в компании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&amp;Tcy;&amp;iecy;&amp;khcy;&amp;ncy;&amp;ocy;&amp;lcy;&amp;ocy;&amp;gcy;&amp;i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793865" cy="71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&amp;Tcy;&amp;iecy;&amp;khcy;&amp;ncy;&amp;ocy;&amp;lcy;&amp;ocy;&amp;gcy;&amp;i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7921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&amp;Tcy;&amp;iecy;&amp;khcy;&amp;ncy;&amp;ocy;&amp;lcy;&amp;ocy;&amp;gcy;&amp;i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7921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&amp;Tcy;&amp;iecy;&amp;khcy;&amp;ncy;&amp;ocy;&amp;lcy;&amp;ocy;&amp;gcy;&amp;i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7921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&amp;Tcy;&amp;iecy;&amp;khcy;&amp;ncy;&amp;ocy;&amp;lcy;&amp;ocy;&amp;gcy;&amp;i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229200"/>
            <a:ext cx="7921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31640" y="1484784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Система учета ДМС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420888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Система учета АВТО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356992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Система учета др.видов страхования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4293096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Система учета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хоз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. деятельности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5229200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Система учета платежей по инвестициям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1340768"/>
            <a:ext cx="914400" cy="4680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547664" y="1844824"/>
            <a:ext cx="18002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75656" y="2852936"/>
            <a:ext cx="18002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475656" y="3861048"/>
            <a:ext cx="18002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547664" y="4725144"/>
            <a:ext cx="18002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547664" y="5661248"/>
            <a:ext cx="18002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87624" y="1772816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Распоряжение на выплату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4725144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Распоряжение на выплату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1640" y="3789040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Распоряжение на выплату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5661248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Распоряжение на выплату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2780928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Распоряжение на выплату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644008" y="4725144"/>
            <a:ext cx="259228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524328" y="1340768"/>
            <a:ext cx="914400" cy="4680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60032" y="5013176"/>
            <a:ext cx="24482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Выгрузка в систему Клиент-Банк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4088" y="1340768"/>
            <a:ext cx="1008112" cy="4680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</a:t>
            </a: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4860032" y="3501008"/>
            <a:ext cx="244827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2132840" y="1052736"/>
            <a:ext cx="25202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Банковская выписка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691680" y="2132856"/>
            <a:ext cx="367240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619672" y="2996952"/>
            <a:ext cx="367240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691680" y="4005064"/>
            <a:ext cx="36004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1619672" y="4941168"/>
            <a:ext cx="367240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547664" y="5877272"/>
            <a:ext cx="3744416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259632" y="1700808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Регистрация выписки/разноска оплаты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59632" y="2636912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Регистрация выписки/разноска оплаты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3645024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Регистрация выписки/разноска оплаты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03648" y="4581128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Регистрация выписки/разноска оплаты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03648" y="5517232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Регистрация выписки/разноска оплаты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60032" y="2924944"/>
            <a:ext cx="24482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Выгрузка из системы Клиент-Банк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 animBg="1"/>
      <p:bldP spid="36" grpId="0"/>
      <p:bldP spid="36" grpId="1"/>
      <p:bldP spid="37" grpId="0" animBg="1"/>
      <p:bldP spid="54" grpId="0"/>
      <p:bldP spid="55" grpId="0"/>
      <p:bldP spid="61" grpId="0"/>
      <p:bldP spid="62" grpId="0"/>
      <p:bldP spid="63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2968" cy="459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07504" y="181991"/>
            <a:ext cx="8280920" cy="54059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Организация бизнес-процесса платежей в компании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7504" y="76470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разноска платежей по документам и договорам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492896"/>
            <a:ext cx="244827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4714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3419872" y="2666664"/>
            <a:ext cx="1584176" cy="90635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76056" y="2186853"/>
            <a:ext cx="1440160" cy="2340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087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9539" y="548680"/>
            <a:ext cx="8229600" cy="4525963"/>
          </a:xfrm>
        </p:spPr>
        <p:txBody>
          <a:bodyPr/>
          <a:lstStyle/>
          <a:p>
            <a:r>
              <a:rPr lang="ru-RU" dirty="0" smtClean="0"/>
              <a:t>Пример автоматической обработки платежного поручения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Организация бизнес-процесса платежей в компании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94910" cy="46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996952"/>
            <a:ext cx="295232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36912"/>
            <a:ext cx="158417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941168"/>
            <a:ext cx="15841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861048"/>
            <a:ext cx="136815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1916832"/>
            <a:ext cx="2304256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2204864"/>
            <a:ext cx="108012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639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0369263"/>
              </p:ext>
            </p:extLst>
          </p:nvPr>
        </p:nvGraphicFramePr>
        <p:xfrm>
          <a:off x="323528" y="1196752"/>
          <a:ext cx="3744417" cy="5256559"/>
        </p:xfrm>
        <a:graphic>
          <a:graphicData uri="http://schemas.openxmlformats.org/drawingml/2006/table">
            <a:tbl>
              <a:tblPr/>
              <a:tblGrid>
                <a:gridCol w="490319"/>
                <a:gridCol w="490319"/>
                <a:gridCol w="492155"/>
                <a:gridCol w="492155"/>
                <a:gridCol w="609683"/>
                <a:gridCol w="448082"/>
                <a:gridCol w="721704"/>
              </a:tblGrid>
              <a:tr h="712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 dirty="0" err="1">
                          <a:effectLst/>
                          <a:latin typeface="Arial"/>
                        </a:rPr>
                        <a:t>ДДС-Сводный</a:t>
                      </a:r>
                      <a:endParaRPr lang="ru-RU" sz="400" b="1" i="0" u="none" strike="noStrike" dirty="0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Период: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с 01.03.2015 по 31.03.2015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Подразделение: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Страховая группа МСК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Статья ДДС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Код строки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Страховых премий (прямое)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1110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759 355 741,84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Страховых премий (прямое)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1110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-1 298 141,90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Страховых премий (входящее)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1111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5 713 260,15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Страховых премий (прямое) - эквайринг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1112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34 109 311,66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Суммы по суброгационным и регрессным требованиям (поступления)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1120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66 465 634,14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3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 оплату требований об оплате возмещенного вреда по прямому возмещению убытков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1130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64 709 075,80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Прочие поступления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1190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4 839 950,61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Расчеты по реализации годных остатков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1191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43 665 253,30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Расчеты по возвратам (неверные реквизиты)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1194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12 961 120,16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Денежные средства в пути (рубли)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1195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540 395 758,18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Денежные средства в пути (валюта)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1196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193 238 378,02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Проценты полученные  по расчетному счету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1197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15 705 968,87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Межфилиальные расчеты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1199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299 673 278,13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Страховые премии, переданные в перестрахование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1210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1 255,81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Страховые премии, переданные в перестрахование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1210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-146 508 560,77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Выплаты по договорам страхования, сострахования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1215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800 689,61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Выплаты по договорам страхования, сострахования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1215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-656 631 565,60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3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Выплаты по договорам страхования, сострахования и перестрахования ДМС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1216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-39 967 968,13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Выплаты по договорам перестрахования (входящее)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1217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-17 585,87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Оплата аквизиционных расходов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1220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79 886,09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Оплата аквизиционных расходов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1220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-66 655 441,14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Оплата расходов по урегулированию убытков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1225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12 000,00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Оплата расходов по урегулированию убытков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1225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-17 011 730,69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3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 требованиям об оплате возмещенного вреда по прямому возмещению убытков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1230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 dirty="0">
                          <a:effectLst/>
                          <a:latin typeface="Arial"/>
                        </a:rPr>
                        <a:t>-80 652 793,79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Потерпевшим по прямому возмещению убытков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1235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120 000,00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Потерпевшим по прямому возмещению убытков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1235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-42 490 037,78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7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Профессиональным объединениям страховщиков в виде средств отчислений от страховых премий, предусмотренных законодательством РФ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1240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-579 700,00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 связи с оплатой труда работников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1250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704,52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 связи с оплатой труда работников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1250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-126 120 334,08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Поставщикам (подрядчикам) за сырье, материалы, работы, услуги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1255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22 317,42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Поставщикам (подрядчикам) за сырье, материалы, работы, услуги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1255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-51 003 977,15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Расчеты с ЛПУ (Аванс)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1256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35 000,00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Расчеты с ЛПУ (Аванс)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1256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-9 598 040,00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Расчеты с СТОА (Залог\Аванс)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1257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38 000 000,00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Прочие платежи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-73 226 652,12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 прочим суброгациям/регрессам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1291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-36 586 388,92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 инкассовым списаниям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-140 827 758,67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 исполнительному производству  (списание)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1293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-47 768 095,66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Расчеты по возвратам (неверные реквизиты)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1294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-13 074 316,37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Денежные средства в пути (рубли)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-539 690 734,18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РКО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-1 824 274,02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Денежные средства в пути (валюта)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1297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-188 419 178,02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Межфилиальные расчеты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1299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-299 673 278,13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Выплата по досудебной претензии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12991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-17 439 140,96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Выплата добровольная до решения суда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12992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-24 542 873,15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от продажи основных средств и нематериальных активов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2110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1 598 160,00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прочие поступления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2190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2 553 150 782,33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7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в связи с приобретением, созданием, модернизацией, реконструкцией и подготовкой к использованию основных средств и нематериальных активов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2210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-98 300,00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прочие платежи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2290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-1 930 001 400,00</a:t>
                      </a:r>
                    </a:p>
                  </a:txBody>
                  <a:tcPr marL="3572" marR="3572" marT="3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129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Справочная информация о переоценке валюты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Положительная переоценка валюты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439 601,97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Отрицательная переоценка валюты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-3 333 656,93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Положительная переоценка валюты при к-п валюты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4 819 200,00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Отрицательная переоценка валюты при к-п валюты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переоценка валюты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1 925 145,04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Справочная информация о списаниях с депозитов по исполнительным листам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2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Списано по исполнительным листам с депозита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Arial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7246019"/>
              </p:ext>
            </p:extLst>
          </p:nvPr>
        </p:nvGraphicFramePr>
        <p:xfrm>
          <a:off x="4427984" y="1268743"/>
          <a:ext cx="3960440" cy="5184581"/>
        </p:xfrm>
        <a:graphic>
          <a:graphicData uri="http://schemas.openxmlformats.org/drawingml/2006/table">
            <a:tbl>
              <a:tblPr/>
              <a:tblGrid>
                <a:gridCol w="2784072"/>
                <a:gridCol w="556814"/>
                <a:gridCol w="619554"/>
              </a:tblGrid>
              <a:tr h="75313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ДДС - Отчет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313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196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Период: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 01.03.2015 по 31.03.2015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96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Arial"/>
                        </a:rPr>
                        <a:t>Подразделение: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Страховая группа МСК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Статья</a:t>
                      </a:r>
                    </a:p>
                  </a:txBody>
                  <a:tcPr marL="3855" marR="3855" marT="38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1E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855" marR="3855" marT="385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1E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ДДС</a:t>
                      </a:r>
                    </a:p>
                  </a:txBody>
                  <a:tcPr marL="3855" marR="3855" marT="385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1E23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Поступления по ОД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1 048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Платежи по ОД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-1 594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Сальдо ДДС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-546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НЕТТО ПРЕМИЯ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Премия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исх.Ре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-147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взносы в РСА, пр.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КВ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НЕТТО ДДС В ЧАСТИ БУУ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-900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Выплаты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-1 053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судебные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-189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досудебные 2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досудебные 1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регулярные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-813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авансы в ЛПУ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Сальдо расчетов по возвратам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503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Расчеты со СТОА (аванс, залог, возврат)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Регр., субр., ГОТСы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ГОТСы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Регрессы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Сальдо расчетов по ПВУ (прямому)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ПВУ прям. (мы платим)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-42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ПВУ прям. (нам возмещают)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РУУ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АХРы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-252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ФОТ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-126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поставщикам (подрядчикам) за сырье, материалы, работы, услуги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</a:t>
                      </a:r>
                    </a:p>
                  </a:txBody>
                  <a:tcPr marL="3855" marR="3855" marT="38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выплаты (в т.ч. СВ, капы, налоги, пр.)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-75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поступления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поступления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 продажи основных средств и нематериальных активов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проценты полученные  по расчетному счету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344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дивидендов, процентов по долговым финансовым вложениям и аналогичных поступлений от долевого участия в других организациях</a:t>
                      </a:r>
                    </a:p>
                  </a:txBody>
                  <a:tcPr marL="92508" marR="3855" marT="38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55" marR="3855" marT="38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Кредиты полученные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Получение кредитов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Возврат кредитов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508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Справочная информация о переоценке валюты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Положительная переоценка валюты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Отрицательная переоценка валюты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Положительная переоценка валюты при к-п валюты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Отрицательная переоценка валюты при к-п валюты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8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переоценка валюты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855" marR="3855" marT="3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>
          <a:xfrm>
            <a:off x="251520" y="620688"/>
            <a:ext cx="8229600" cy="4741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отчетности по ДДС для РСБУ, МСФО, управленческого учета в автоматическом режиме, в режиме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on-line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стол руководителю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67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Организация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бизнес-процесса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платежей в компании</a:t>
            </a:r>
            <a:endParaRPr lang="ru-RU" dirty="0"/>
          </a:p>
        </p:txBody>
      </p:sp>
      <p:sp>
        <p:nvSpPr>
          <p:cNvPr id="4" name="Объект 1"/>
          <p:cNvSpPr txBox="1">
            <a:spLocks noGrp="1"/>
          </p:cNvSpPr>
          <p:nvPr>
            <p:ph idx="1"/>
          </p:nvPr>
        </p:nvSpPr>
        <p:spPr bwMode="auto">
          <a:xfrm>
            <a:off x="107504" y="620689"/>
            <a:ext cx="8712968" cy="42484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Внедрение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ERP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КИАС позволило решить следующие задачи в части организации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Казначейства:</a:t>
            </a:r>
          </a:p>
          <a:p>
            <a:pPr lvl="0">
              <a:buFontTx/>
              <a:buChar char="-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тказаться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от сложной и многоступенчатой схемы расчетов между ГО и ФС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Перевести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контроль  расходования денежных средств в плоскость контроля за расходованием средств подразделением инициатором платежа (держателем бюджета) казначейством в рамках утвержденных бюджетов, а не бюджета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филиала</a:t>
            </a: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Организовать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контроль исходящих платежей на обоснованность и соответствие первичным документам (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АКТам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 на выплату страхового возмещения, соглашениям на расторжение, Агентским отчетам,  счетам-фактурам и т.д.)</a:t>
            </a:r>
          </a:p>
          <a:p>
            <a:pPr lvl="0">
              <a:buFontTx/>
              <a:buChar char="-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Организовать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электронный документооборот. Первичные документы, являющиеся основанием для осуществления исходящих платежей доступны для просмотра работникам казначейства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Сформировать единый справочник статей расходов/доходов; статей ДДС; статей Бюджета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Минимизировать ошибки при выборе статей всех типов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через установку специальных тарификаторов и контролей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</a:rPr>
              <a:t>Определить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и установить приоритетность платежей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Внедрить шаблоны платежных документов, установить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обязательные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атрибуты и реквизиты характерные тем или иным платежам</a:t>
            </a:r>
          </a:p>
          <a:p>
            <a:pPr lvl="0">
              <a:buFontTx/>
              <a:buChar char="-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Сократить затраты на формирование реестра платежей, проведение банковских и кассовых документов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операционные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расходы на обслуживание платежной функции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Свести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минимуму ошибки банковской и кассовой группы: их действия автоматизированы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noProof="0" dirty="0" smtClean="0">
                <a:solidFill>
                  <a:schemeClr val="accent2">
                    <a:lumMod val="75000"/>
                  </a:schemeClr>
                </a:solidFill>
              </a:rPr>
              <a:t>Реализовать обработку возвратных платежей, формирование повторного платежа и его привязки</a:t>
            </a:r>
          </a:p>
          <a:p>
            <a:pPr lvl="0">
              <a:buFontTx/>
              <a:buChar char="-"/>
              <a:defRPr/>
            </a:pPr>
            <a:r>
              <a: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Сократить время обработки банковской выписки. Р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еализовать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процедуру разноски банковской выписки в режиме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on-line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(один банковский день)</a:t>
            </a:r>
            <a:endParaRPr kumimoji="0" lang="ru-RU" sz="1400" b="0" i="0" u="none" strike="noStrike" kern="1200" cap="none" spc="0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noProof="0" dirty="0" smtClean="0">
                <a:solidFill>
                  <a:schemeClr val="accent2">
                    <a:lumMod val="75000"/>
                  </a:schemeClr>
                </a:solidFill>
              </a:rPr>
              <a:t>Обеспечить 100% идентификацию/привязку исходящих платежей и 80% входящих платежей</a:t>
            </a:r>
            <a:endParaRPr lang="en-US" sz="1400" noProof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 результате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закрытия более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450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расчетных счетов региональной сети сокращение расходов на расчетно-кассовое обслуживание, сокращение штатной численности бухгалтерии и банковской группы филиальной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сети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51520" y="47916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 главное!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Решили задачу не только по контролю,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 и обеспечили планирование бизнес потоков,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оперативное  управление ими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40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836712"/>
            <a:ext cx="432048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17646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791" y="2852936"/>
            <a:ext cx="30868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СПАСИБО   ЗА   ВНИМАНИЕ 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165304"/>
            <a:ext cx="3024336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</a:rPr>
              <a:t>Поддержка в предоставлении материалов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Лаборатория </a:t>
            </a:r>
            <a:r>
              <a:rPr lang="ru-RU" sz="800" dirty="0" smtClean="0">
                <a:solidFill>
                  <a:schemeClr val="tx1"/>
                </a:solidFill>
              </a:rPr>
              <a:t>страхования</a:t>
            </a:r>
            <a:r>
              <a:rPr lang="en-US" sz="800" smtClean="0">
                <a:solidFill>
                  <a:schemeClr val="tx1"/>
                </a:solidFill>
              </a:rPr>
              <a:t> </a:t>
            </a:r>
            <a:r>
              <a:rPr lang="en-US" sz="800" smtClean="0">
                <a:solidFill>
                  <a:schemeClr val="tx1"/>
                </a:solidFill>
                <a:hlinkClick r:id="rId4"/>
              </a:rPr>
              <a:t>www.inslab.ru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ru-RU" sz="800" smtClean="0">
                <a:solidFill>
                  <a:schemeClr val="tx1"/>
                </a:solidFill>
              </a:rPr>
              <a:t>Тел</a:t>
            </a:r>
            <a:r>
              <a:rPr lang="ru-RU" sz="800" dirty="0" smtClean="0">
                <a:solidFill>
                  <a:schemeClr val="tx1"/>
                </a:solidFill>
              </a:rPr>
              <a:t>.: (495) 952-80-16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E-mail: </a:t>
            </a:r>
            <a:r>
              <a:rPr lang="en-US" sz="800" dirty="0" smtClean="0">
                <a:solidFill>
                  <a:schemeClr val="tx1"/>
                </a:solidFill>
                <a:hlinkClick r:id="rId5"/>
              </a:rPr>
              <a:t>inslab@inslab.ru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3024336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</a:rPr>
              <a:t>Контакты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Лукьянова Екатерина Олеговна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Тел.: (916) 940-20-12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E-mail: </a:t>
            </a:r>
            <a:r>
              <a:rPr lang="en-US" sz="800" dirty="0" smtClean="0">
                <a:solidFill>
                  <a:schemeClr val="tx1"/>
                </a:solidFill>
                <a:hlinkClick r:id="rId6"/>
              </a:rPr>
              <a:t>lueo@me.com</a:t>
            </a:r>
            <a:endParaRPr lang="en-US" sz="800" dirty="0" smtClean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 is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Организация бизнес-процесса платежей в компании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383723" cy="316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 bwMode="auto">
          <a:xfrm>
            <a:off x="107504" y="764704"/>
            <a:ext cx="5184576" cy="29186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noProof="0" dirty="0" smtClean="0">
                <a:solidFill>
                  <a:schemeClr val="accent2">
                    <a:lumMod val="75000"/>
                  </a:schemeClr>
                </a:solidFill>
              </a:rPr>
              <a:t>	Внедрена </a:t>
            </a:r>
            <a:r>
              <a:rPr lang="en-US" sz="1400" noProof="0" dirty="0" smtClean="0">
                <a:solidFill>
                  <a:schemeClr val="accent2">
                    <a:lumMod val="75000"/>
                  </a:schemeClr>
                </a:solidFill>
              </a:rPr>
              <a:t>ERP</a:t>
            </a:r>
            <a:r>
              <a:rPr lang="ru-RU" sz="1400" noProof="0" dirty="0" smtClean="0">
                <a:solidFill>
                  <a:schemeClr val="accent2">
                    <a:lumMod val="75000"/>
                  </a:schemeClr>
                </a:solidFill>
              </a:rPr>
              <a:t> в компании – единое информационное пространство – Корпоративная информационно-аналитическая система (КИАС)  для всех направлений деятельности компании и движения денежных средств: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noProof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sng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Страхование +</a:t>
            </a:r>
            <a:r>
              <a:rPr kumimoji="0" lang="ru-RU" sz="1400" b="0" i="0" u="sng" strike="noStrike" kern="1200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sng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</a:t>
            </a:r>
            <a:r>
              <a: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1400" b="0" i="0" u="none" strike="noStrike" kern="1200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договоры, убытки, КВ, суброгации, исполнительное производство, ГОТС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u="sng" baseline="0" noProof="0" dirty="0" smtClean="0">
                <a:solidFill>
                  <a:schemeClr val="accent2">
                    <a:lumMod val="75000"/>
                  </a:schemeClr>
                </a:solidFill>
              </a:rPr>
              <a:t>Общехозяйственная деятельность </a:t>
            </a:r>
            <a:r>
              <a:rPr lang="ru-RU" sz="1400" baseline="0" noProof="0" dirty="0" smtClean="0">
                <a:solidFill>
                  <a:schemeClr val="accent2">
                    <a:lumMod val="75000"/>
                  </a:schemeClr>
                </a:solidFill>
              </a:rPr>
              <a:t>– договоры купли-продажи/оказания услуг входящие/исходящие, подотчетные средства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baseline="0" noProof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Инвестиционная деятельность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различные оттоки и притоки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17032"/>
            <a:ext cx="8496944" cy="3140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Это позволило Стандартизировать и внедрить следующие процедуры: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корректное отражение реквизитов контрагентов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формирование заявок на проведение  всех видов платежей всеми подразделениями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контроль формирования платежей (реквизитов, согласования инициаторов платежей, пр. по задачам и требованиям аудита и контрольно-ревизионных функций)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формирование реестров на платеж в автоматическом режиме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согласование платежей финансовыми службами – Казначейством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выгрузку согласованных реестров в систему электронных платежей клиент-банк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3B56-56AF-41BE-93CF-6D1A6C459329}" type="datetime1">
              <a:rPr lang="ru-RU" smtClean="0"/>
              <a:pPr/>
              <a:t>06.10.2016</a:t>
            </a:fld>
            <a:endParaRPr lang="ru-RU" dirty="0"/>
          </a:p>
        </p:txBody>
      </p:sp>
      <p:cxnSp>
        <p:nvCxnSpPr>
          <p:cNvPr id="5" name="Соединительная линия уступом 223"/>
          <p:cNvCxnSpPr/>
          <p:nvPr/>
        </p:nvCxnSpPr>
        <p:spPr>
          <a:xfrm rot="16200000" flipH="1" flipV="1">
            <a:off x="4025384" y="2419715"/>
            <a:ext cx="3247765" cy="2154536"/>
          </a:xfrm>
          <a:prstGeom prst="bentConnector4">
            <a:avLst>
              <a:gd name="adj1" fmla="val -9679"/>
              <a:gd name="adj2" fmla="val 13492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76056" y="3990254"/>
            <a:ext cx="115212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Касса филиала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189608"/>
            <a:ext cx="1571625" cy="3571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ysClr val="windowText" lastClr="000000"/>
                </a:solidFill>
              </a:rPr>
              <a:t>Региональный  счет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478086"/>
            <a:ext cx="1571625" cy="714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110"/>
          <p:cNvSpPr txBox="1">
            <a:spLocks noChangeArrowheads="1"/>
          </p:cNvSpPr>
          <p:nvPr/>
        </p:nvSpPr>
        <p:spPr bwMode="auto">
          <a:xfrm>
            <a:off x="4067944" y="2478086"/>
            <a:ext cx="1428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 smtClean="0"/>
              <a:t>РЕГИОН</a:t>
            </a:r>
            <a:endParaRPr lang="ru-RU" sz="900" b="1" dirty="0"/>
          </a:p>
        </p:txBody>
      </p:sp>
      <p:sp>
        <p:nvSpPr>
          <p:cNvPr id="10" name="TextBox 111"/>
          <p:cNvSpPr txBox="1">
            <a:spLocks noChangeArrowheads="1"/>
          </p:cNvSpPr>
          <p:nvPr/>
        </p:nvSpPr>
        <p:spPr bwMode="auto">
          <a:xfrm>
            <a:off x="3952398" y="2622103"/>
            <a:ext cx="1656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Банк </a:t>
            </a:r>
            <a:r>
              <a:rPr lang="ru-RU" sz="1400" b="1" dirty="0" smtClean="0">
                <a:solidFill>
                  <a:schemeClr val="tx2"/>
                </a:solidFill>
              </a:rPr>
              <a:t>Москвы/Сбербанк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723" y="2472380"/>
            <a:ext cx="1583605" cy="509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ysClr val="windowText" lastClr="000000"/>
                </a:solidFill>
              </a:rPr>
              <a:t>Московский счет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723" y="1758006"/>
            <a:ext cx="1571625" cy="714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10"/>
          <p:cNvSpPr txBox="1">
            <a:spLocks noChangeArrowheads="1"/>
          </p:cNvSpPr>
          <p:nvPr/>
        </p:nvSpPr>
        <p:spPr bwMode="auto">
          <a:xfrm>
            <a:off x="6012160" y="1758006"/>
            <a:ext cx="1428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 smtClean="0"/>
              <a:t>Москва</a:t>
            </a:r>
            <a:endParaRPr lang="ru-RU" sz="900" b="1" dirty="0"/>
          </a:p>
        </p:txBody>
      </p:sp>
      <p:sp>
        <p:nvSpPr>
          <p:cNvPr id="14" name="TextBox 111"/>
          <p:cNvSpPr txBox="1">
            <a:spLocks noChangeArrowheads="1"/>
          </p:cNvSpPr>
          <p:nvPr/>
        </p:nvSpPr>
        <p:spPr bwMode="auto">
          <a:xfrm>
            <a:off x="6012160" y="2186631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Банк Москвы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92758" y="3270175"/>
            <a:ext cx="1728192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06"/>
          <p:cNvSpPr txBox="1">
            <a:spLocks noChangeArrowheads="1"/>
          </p:cNvSpPr>
          <p:nvPr/>
        </p:nvSpPr>
        <p:spPr bwMode="auto">
          <a:xfrm>
            <a:off x="7596336" y="3342182"/>
            <a:ext cx="7881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РЕГИОН</a:t>
            </a:r>
            <a:endParaRPr lang="ru-RU" sz="800" b="1" dirty="0"/>
          </a:p>
        </p:txBody>
      </p:sp>
      <p:sp>
        <p:nvSpPr>
          <p:cNvPr id="17" name="TextBox 107"/>
          <p:cNvSpPr txBox="1">
            <a:spLocks noChangeArrowheads="1"/>
          </p:cNvSpPr>
          <p:nvPr/>
        </p:nvSpPr>
        <p:spPr bwMode="auto">
          <a:xfrm>
            <a:off x="7236295" y="3486198"/>
            <a:ext cx="1584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Банки (</a:t>
            </a:r>
            <a:r>
              <a:rPr lang="ru-RU" sz="1400" b="1" dirty="0" smtClean="0">
                <a:solidFill>
                  <a:schemeClr val="tx2"/>
                </a:solidFill>
              </a:rPr>
              <a:t>взаимный </a:t>
            </a:r>
            <a:r>
              <a:rPr lang="ru-RU" sz="1400" b="1" dirty="0">
                <a:solidFill>
                  <a:schemeClr val="tx2"/>
                </a:solidFill>
              </a:rPr>
              <a:t>бизнес)</a:t>
            </a:r>
          </a:p>
        </p:txBody>
      </p:sp>
      <p:sp>
        <p:nvSpPr>
          <p:cNvPr id="18" name="Содержимое 45"/>
          <p:cNvSpPr txBox="1">
            <a:spLocks/>
          </p:cNvSpPr>
          <p:nvPr/>
        </p:nvSpPr>
        <p:spPr>
          <a:xfrm>
            <a:off x="7192758" y="3990255"/>
            <a:ext cx="1699722" cy="3600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Бизнес - счета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710334"/>
            <a:ext cx="3888432" cy="5908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20" name="Shape 127"/>
          <p:cNvCxnSpPr>
            <a:stCxn id="18" idx="3"/>
            <a:endCxn id="11" idx="3"/>
          </p:cNvCxnSpPr>
          <p:nvPr/>
        </p:nvCxnSpPr>
        <p:spPr>
          <a:xfrm flipH="1" flipV="1">
            <a:off x="7524328" y="2727261"/>
            <a:ext cx="1368152" cy="1443014"/>
          </a:xfrm>
          <a:prstGeom prst="bentConnector3">
            <a:avLst>
              <a:gd name="adj1" fmla="val -1281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1" idx="1"/>
            <a:endCxn id="7" idx="3"/>
          </p:cNvCxnSpPr>
          <p:nvPr/>
        </p:nvCxnSpPr>
        <p:spPr>
          <a:xfrm rot="10800000" flipV="1">
            <a:off x="5567561" y="2727260"/>
            <a:ext cx="373162" cy="64094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660232" y="2982142"/>
            <a:ext cx="286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100"/>
          <p:cNvCxnSpPr>
            <a:endCxn id="18" idx="1"/>
          </p:cNvCxnSpPr>
          <p:nvPr/>
        </p:nvCxnSpPr>
        <p:spPr>
          <a:xfrm rot="5400000" flipH="1" flipV="1">
            <a:off x="6800483" y="4318059"/>
            <a:ext cx="540059" cy="24449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100"/>
          <p:cNvCxnSpPr>
            <a:endCxn id="6" idx="3"/>
          </p:cNvCxnSpPr>
          <p:nvPr/>
        </p:nvCxnSpPr>
        <p:spPr>
          <a:xfrm rot="16200000" flipV="1">
            <a:off x="6120172" y="4314290"/>
            <a:ext cx="504056" cy="28803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23"/>
          <p:cNvCxnSpPr>
            <a:stCxn id="6" idx="1"/>
          </p:cNvCxnSpPr>
          <p:nvPr/>
        </p:nvCxnSpPr>
        <p:spPr>
          <a:xfrm rot="10800000" flipV="1">
            <a:off x="4788024" y="4206278"/>
            <a:ext cx="288032" cy="504056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115943" y="2992927"/>
            <a:ext cx="0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298059" y="3899421"/>
            <a:ext cx="218157" cy="234850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82"/>
          <p:cNvSpPr txBox="1">
            <a:spLocks noChangeArrowheads="1"/>
          </p:cNvSpPr>
          <p:nvPr/>
        </p:nvSpPr>
        <p:spPr bwMode="auto">
          <a:xfrm>
            <a:off x="6372200" y="3918246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1</a:t>
            </a:r>
            <a:endParaRPr lang="ru-RU" sz="800" b="1" dirty="0"/>
          </a:p>
        </p:txBody>
      </p:sp>
      <p:sp>
        <p:nvSpPr>
          <p:cNvPr id="29" name="Овал 28"/>
          <p:cNvSpPr/>
          <p:nvPr/>
        </p:nvSpPr>
        <p:spPr>
          <a:xfrm>
            <a:off x="6874123" y="3899421"/>
            <a:ext cx="218157" cy="234850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TextBox 82"/>
          <p:cNvSpPr txBox="1">
            <a:spLocks noChangeArrowheads="1"/>
          </p:cNvSpPr>
          <p:nvPr/>
        </p:nvSpPr>
        <p:spPr bwMode="auto">
          <a:xfrm>
            <a:off x="6948264" y="3918246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1</a:t>
            </a:r>
            <a:endParaRPr lang="ru-RU" sz="800" b="1" dirty="0"/>
          </a:p>
        </p:txBody>
      </p:sp>
      <p:sp>
        <p:nvSpPr>
          <p:cNvPr id="31" name="Овал 30"/>
          <p:cNvSpPr/>
          <p:nvPr/>
        </p:nvSpPr>
        <p:spPr>
          <a:xfrm>
            <a:off x="6698333" y="3274366"/>
            <a:ext cx="216024" cy="21602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82"/>
          <p:cNvSpPr txBox="1">
            <a:spLocks noChangeArrowheads="1"/>
          </p:cNvSpPr>
          <p:nvPr/>
        </p:nvSpPr>
        <p:spPr bwMode="auto">
          <a:xfrm>
            <a:off x="6770340" y="3274366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1</a:t>
            </a:r>
            <a:endParaRPr lang="ru-RU" sz="800" b="1" dirty="0"/>
          </a:p>
        </p:txBody>
      </p:sp>
      <p:sp>
        <p:nvSpPr>
          <p:cNvPr id="33" name="Овал 32"/>
          <p:cNvSpPr/>
          <p:nvPr/>
        </p:nvSpPr>
        <p:spPr>
          <a:xfrm>
            <a:off x="4781154" y="1593646"/>
            <a:ext cx="218157" cy="234850"/>
          </a:xfrm>
          <a:prstGeom prst="ellips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82"/>
          <p:cNvSpPr txBox="1">
            <a:spLocks noChangeArrowheads="1"/>
          </p:cNvSpPr>
          <p:nvPr/>
        </p:nvSpPr>
        <p:spPr bwMode="auto">
          <a:xfrm>
            <a:off x="4855295" y="1612471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5</a:t>
            </a:r>
            <a:endParaRPr lang="ru-RU" sz="800" b="1" dirty="0"/>
          </a:p>
        </p:txBody>
      </p:sp>
      <p:sp>
        <p:nvSpPr>
          <p:cNvPr id="35" name="Овал 34"/>
          <p:cNvSpPr/>
          <p:nvPr/>
        </p:nvSpPr>
        <p:spPr>
          <a:xfrm>
            <a:off x="4497859" y="4403477"/>
            <a:ext cx="218157" cy="234850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82"/>
          <p:cNvSpPr txBox="1">
            <a:spLocks noChangeArrowheads="1"/>
          </p:cNvSpPr>
          <p:nvPr/>
        </p:nvSpPr>
        <p:spPr bwMode="auto">
          <a:xfrm>
            <a:off x="4572000" y="4422302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7</a:t>
            </a:r>
            <a:endParaRPr lang="ru-RU" sz="800" b="1" dirty="0"/>
          </a:p>
        </p:txBody>
      </p:sp>
      <p:sp>
        <p:nvSpPr>
          <p:cNvPr id="37" name="Овал 36"/>
          <p:cNvSpPr/>
          <p:nvPr/>
        </p:nvSpPr>
        <p:spPr>
          <a:xfrm>
            <a:off x="5606449" y="2459262"/>
            <a:ext cx="218157" cy="234850"/>
          </a:xfrm>
          <a:prstGeom prst="ellips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82"/>
          <p:cNvSpPr txBox="1">
            <a:spLocks noChangeArrowheads="1"/>
          </p:cNvSpPr>
          <p:nvPr/>
        </p:nvSpPr>
        <p:spPr bwMode="auto">
          <a:xfrm>
            <a:off x="5680590" y="2478087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4</a:t>
            </a:r>
            <a:endParaRPr lang="ru-RU" sz="800" b="1" dirty="0"/>
          </a:p>
        </p:txBody>
      </p:sp>
      <p:sp>
        <p:nvSpPr>
          <p:cNvPr id="39" name="Овал 38"/>
          <p:cNvSpPr/>
          <p:nvPr/>
        </p:nvSpPr>
        <p:spPr>
          <a:xfrm>
            <a:off x="6154043" y="3292275"/>
            <a:ext cx="218157" cy="21602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82"/>
          <p:cNvSpPr txBox="1">
            <a:spLocks noChangeArrowheads="1"/>
          </p:cNvSpPr>
          <p:nvPr/>
        </p:nvSpPr>
        <p:spPr bwMode="auto">
          <a:xfrm>
            <a:off x="6228184" y="3292275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2</a:t>
            </a:r>
            <a:endParaRPr lang="ru-RU" sz="800" b="1" dirty="0"/>
          </a:p>
        </p:txBody>
      </p:sp>
      <p:sp>
        <p:nvSpPr>
          <p:cNvPr id="41" name="Овал 40"/>
          <p:cNvSpPr/>
          <p:nvPr/>
        </p:nvSpPr>
        <p:spPr>
          <a:xfrm>
            <a:off x="8177510" y="2425353"/>
            <a:ext cx="218157" cy="234850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82"/>
          <p:cNvSpPr txBox="1">
            <a:spLocks noChangeArrowheads="1"/>
          </p:cNvSpPr>
          <p:nvPr/>
        </p:nvSpPr>
        <p:spPr bwMode="auto">
          <a:xfrm>
            <a:off x="8251651" y="2444178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3</a:t>
            </a:r>
            <a:endParaRPr lang="ru-RU" sz="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72480" y="1700808"/>
            <a:ext cx="336341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100" dirty="0" smtClean="0"/>
              <a:t>Поступление платежей от контрагентов в пользу филиала</a:t>
            </a:r>
          </a:p>
          <a:p>
            <a:pPr marL="228600" indent="-228600" algn="just">
              <a:buAutoNum type="arabicPeriod"/>
            </a:pPr>
            <a:r>
              <a:rPr lang="ru-RU" sz="1100" dirty="0" smtClean="0"/>
              <a:t>Инкассация наличных денежных средств филиала в размере превышения лимита кассы.</a:t>
            </a:r>
          </a:p>
          <a:p>
            <a:pPr marL="228600" indent="-228600" algn="just">
              <a:buAutoNum type="arabicPeriod"/>
            </a:pPr>
            <a:r>
              <a:rPr lang="ru-RU" sz="1100" dirty="0" smtClean="0"/>
              <a:t>Еженедельный перевод свободного остатка  с Бизнес счетов на Московский счет</a:t>
            </a:r>
          </a:p>
          <a:p>
            <a:pPr marL="228600" indent="-228600" algn="just">
              <a:buAutoNum type="arabicPeriod"/>
            </a:pPr>
            <a:r>
              <a:rPr lang="ru-RU" sz="1100" dirty="0" smtClean="0"/>
              <a:t>Пополнение Регионального счета в размере суммы расходов</a:t>
            </a:r>
            <a:r>
              <a:rPr lang="ru-RU" sz="1100" dirty="0"/>
              <a:t>, требующих подтверждения в виде платежного поручения с оригинальной отметкой банка, а также для снятия наличных денежных средств</a:t>
            </a:r>
            <a:r>
              <a:rPr lang="ru-RU" sz="1100" dirty="0" smtClean="0"/>
              <a:t>. </a:t>
            </a:r>
          </a:p>
          <a:p>
            <a:pPr marL="228600" indent="-228600" algn="just">
              <a:buAutoNum type="arabicPeriod"/>
            </a:pPr>
            <a:r>
              <a:rPr lang="ru-RU" sz="1100" dirty="0" smtClean="0"/>
              <a:t>Безналичная оплата по текущим обязательствам филиала на счета контрагентов.</a:t>
            </a:r>
          </a:p>
          <a:p>
            <a:pPr marL="228600" indent="-228600" algn="just">
              <a:buAutoNum type="arabicPeriod"/>
            </a:pPr>
            <a:r>
              <a:rPr lang="ru-RU" sz="1100" dirty="0" smtClean="0"/>
              <a:t>Снятие наличных по чеку.</a:t>
            </a:r>
          </a:p>
          <a:p>
            <a:pPr marL="228600" indent="-228600" algn="just">
              <a:buAutoNum type="arabicPeriod"/>
            </a:pPr>
            <a:r>
              <a:rPr lang="ru-RU" sz="1100" dirty="0" smtClean="0"/>
              <a:t>Оплата наличными по текущим обязательствам филиала из кассы за счет средств, принятых в кассу по чеку.</a:t>
            </a:r>
          </a:p>
          <a:p>
            <a:pPr marL="228600" indent="-228600" algn="just">
              <a:buAutoNum type="arabicPeriod"/>
            </a:pPr>
            <a:r>
              <a:rPr lang="ru-RU" sz="1100" dirty="0" smtClean="0"/>
              <a:t>Оплата наличными по текущим обязательствам филиала из кассы за счет выручки в размере установленного ГО лимита на расходы из кассы за счет выручки</a:t>
            </a:r>
            <a:r>
              <a:rPr lang="ru-RU" sz="1100" dirty="0"/>
              <a:t>. </a:t>
            </a:r>
            <a:endParaRPr lang="ru-RU" sz="1100" dirty="0" smtClean="0"/>
          </a:p>
          <a:p>
            <a:pPr marL="228600" indent="-228600" algn="just">
              <a:buAutoNum type="arabicPeriod"/>
            </a:pPr>
            <a:r>
              <a:rPr lang="ru-RU" sz="1100" dirty="0" smtClean="0"/>
              <a:t>Оплата расходов</a:t>
            </a:r>
            <a:r>
              <a:rPr lang="ru-RU" sz="1100" dirty="0"/>
              <a:t>, требующих подтверждения в виде платежного поручения с оригинальной отметкой банка</a:t>
            </a:r>
            <a:endParaRPr lang="ru-RU" sz="1100" dirty="0" smtClean="0"/>
          </a:p>
          <a:p>
            <a:pPr marL="228600" indent="-228600" algn="just">
              <a:buAutoNum type="arabicPeriod"/>
            </a:pPr>
            <a:endParaRPr lang="ru-RU" sz="11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220072" y="3558206"/>
            <a:ext cx="0" cy="43204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extBox 82"/>
          <p:cNvSpPr txBox="1">
            <a:spLocks noChangeArrowheads="1"/>
          </p:cNvSpPr>
          <p:nvPr/>
        </p:nvSpPr>
        <p:spPr bwMode="auto">
          <a:xfrm>
            <a:off x="5364088" y="3774230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6</a:t>
            </a:r>
            <a:endParaRPr lang="ru-RU" sz="800" b="1" dirty="0"/>
          </a:p>
        </p:txBody>
      </p:sp>
      <p:sp>
        <p:nvSpPr>
          <p:cNvPr id="46" name="Овал 45"/>
          <p:cNvSpPr/>
          <p:nvPr/>
        </p:nvSpPr>
        <p:spPr>
          <a:xfrm>
            <a:off x="5073923" y="4475485"/>
            <a:ext cx="218157" cy="234850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TextBox 82"/>
          <p:cNvSpPr txBox="1">
            <a:spLocks noChangeArrowheads="1"/>
          </p:cNvSpPr>
          <p:nvPr/>
        </p:nvSpPr>
        <p:spPr bwMode="auto">
          <a:xfrm>
            <a:off x="5148064" y="4494310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8</a:t>
            </a:r>
            <a:endParaRPr lang="ru-RU" sz="800" b="1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5004048" y="4206278"/>
            <a:ext cx="122413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11"/>
          <p:cNvSpPr txBox="1">
            <a:spLocks noChangeArrowheads="1"/>
          </p:cNvSpPr>
          <p:nvPr/>
        </p:nvSpPr>
        <p:spPr bwMode="auto">
          <a:xfrm>
            <a:off x="5076056" y="4710334"/>
            <a:ext cx="29523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ysClr val="windowText" lastClr="000000"/>
                </a:solidFill>
              </a:rPr>
              <a:t>Контрагенты филиала/точки продаж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876256" y="4710334"/>
            <a:ext cx="0" cy="5040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11"/>
          <p:cNvSpPr txBox="1">
            <a:spLocks noChangeArrowheads="1"/>
          </p:cNvSpPr>
          <p:nvPr/>
        </p:nvSpPr>
        <p:spPr bwMode="auto">
          <a:xfrm>
            <a:off x="4932040" y="4926358"/>
            <a:ext cx="136815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solidFill>
                  <a:sysClr val="windowText" lastClr="000000"/>
                </a:solidFill>
              </a:rPr>
              <a:t>Иные клиенты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52" name="TextBox 111"/>
          <p:cNvSpPr txBox="1">
            <a:spLocks noChangeArrowheads="1"/>
          </p:cNvSpPr>
          <p:nvPr/>
        </p:nvSpPr>
        <p:spPr bwMode="auto">
          <a:xfrm>
            <a:off x="6876256" y="4854350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solidFill>
                  <a:sysClr val="windowText" lastClr="000000"/>
                </a:solidFill>
              </a:rPr>
              <a:t>Клиенты банка (взаимный бизнес)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687441" y="5789692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688638" y="5942642"/>
            <a:ext cx="115212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6615" y="56190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Самостоятельно</a:t>
            </a:r>
          </a:p>
          <a:p>
            <a:r>
              <a:rPr lang="ru-RU" sz="1200" dirty="0" smtClean="0"/>
              <a:t>По акцепту ГО</a:t>
            </a:r>
            <a:endParaRPr lang="ru-RU" sz="1200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032518" y="4206279"/>
            <a:ext cx="0" cy="504056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/>
          <p:nvPr/>
        </p:nvCxnSpPr>
        <p:spPr>
          <a:xfrm rot="16200000" flipH="1">
            <a:off x="3674698" y="4025049"/>
            <a:ext cx="1375556" cy="419051"/>
          </a:xfrm>
          <a:prstGeom prst="bentConnector2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4224541" y="3990255"/>
            <a:ext cx="218157" cy="234850"/>
          </a:xfrm>
          <a:prstGeom prst="ellips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224541" y="4026549"/>
            <a:ext cx="218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9</a:t>
            </a:r>
            <a:endParaRPr lang="ru-RU" sz="800" b="1" dirty="0"/>
          </a:p>
        </p:txBody>
      </p:sp>
      <p:sp>
        <p:nvSpPr>
          <p:cNvPr id="60" name="Овал 59"/>
          <p:cNvSpPr/>
          <p:nvPr/>
        </p:nvSpPr>
        <p:spPr>
          <a:xfrm>
            <a:off x="5328419" y="3745513"/>
            <a:ext cx="218157" cy="234850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272480" y="937837"/>
            <a:ext cx="743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Схема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работы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филиалов/точек продаж </a:t>
            </a:r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расчетными счетами.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82"/>
          <p:cNvSpPr txBox="1">
            <a:spLocks noChangeArrowheads="1"/>
          </p:cNvSpPr>
          <p:nvPr/>
        </p:nvSpPr>
        <p:spPr bwMode="auto">
          <a:xfrm>
            <a:off x="6922740" y="3426766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1</a:t>
            </a:r>
            <a:endParaRPr lang="ru-RU" sz="800" b="1" dirty="0"/>
          </a:p>
        </p:txBody>
      </p:sp>
      <p:sp>
        <p:nvSpPr>
          <p:cNvPr id="63" name="Овал 62"/>
          <p:cNvSpPr/>
          <p:nvPr/>
        </p:nvSpPr>
        <p:spPr>
          <a:xfrm>
            <a:off x="6874122" y="3426766"/>
            <a:ext cx="218157" cy="21602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 was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	Организация бизнес-процесса платежей в компании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72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3B56-56AF-41BE-93CF-6D1A6C459329}" type="datetime1">
              <a:rPr lang="ru-RU" smtClean="0"/>
              <a:pPr/>
              <a:t>06.10.2016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21330" y="4008811"/>
            <a:ext cx="115212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Касса филиала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189608"/>
            <a:ext cx="1571625" cy="3571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ysClr val="windowText" lastClr="000000"/>
                </a:solidFill>
              </a:rPr>
              <a:t>Региональный  счет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478086"/>
            <a:ext cx="1571625" cy="714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110"/>
          <p:cNvSpPr txBox="1">
            <a:spLocks noChangeArrowheads="1"/>
          </p:cNvSpPr>
          <p:nvPr/>
        </p:nvSpPr>
        <p:spPr bwMode="auto">
          <a:xfrm>
            <a:off x="4067944" y="2478086"/>
            <a:ext cx="1428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 smtClean="0"/>
              <a:t>РЕГИОН</a:t>
            </a:r>
            <a:endParaRPr lang="ru-RU" sz="900" b="1" dirty="0"/>
          </a:p>
        </p:txBody>
      </p:sp>
      <p:sp>
        <p:nvSpPr>
          <p:cNvPr id="10" name="TextBox 111"/>
          <p:cNvSpPr txBox="1">
            <a:spLocks noChangeArrowheads="1"/>
          </p:cNvSpPr>
          <p:nvPr/>
        </p:nvSpPr>
        <p:spPr bwMode="auto">
          <a:xfrm>
            <a:off x="3952398" y="2622103"/>
            <a:ext cx="1656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Банк </a:t>
            </a:r>
            <a:r>
              <a:rPr lang="ru-RU" sz="1400" b="1" dirty="0" smtClean="0">
                <a:solidFill>
                  <a:schemeClr val="tx2"/>
                </a:solidFill>
              </a:rPr>
              <a:t>Москвы/Сбербанк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723" y="2472380"/>
            <a:ext cx="1583605" cy="509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ysClr val="windowText" lastClr="000000"/>
                </a:solidFill>
              </a:rPr>
              <a:t>Московский счет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723" y="1758006"/>
            <a:ext cx="1571625" cy="7143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10"/>
          <p:cNvSpPr txBox="1">
            <a:spLocks noChangeArrowheads="1"/>
          </p:cNvSpPr>
          <p:nvPr/>
        </p:nvSpPr>
        <p:spPr bwMode="auto">
          <a:xfrm>
            <a:off x="6012160" y="1758006"/>
            <a:ext cx="1428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 smtClean="0"/>
              <a:t>Москва</a:t>
            </a:r>
            <a:endParaRPr lang="ru-RU" sz="900" b="1" dirty="0"/>
          </a:p>
        </p:txBody>
      </p:sp>
      <p:sp>
        <p:nvSpPr>
          <p:cNvPr id="14" name="TextBox 111"/>
          <p:cNvSpPr txBox="1">
            <a:spLocks noChangeArrowheads="1"/>
          </p:cNvSpPr>
          <p:nvPr/>
        </p:nvSpPr>
        <p:spPr bwMode="auto">
          <a:xfrm>
            <a:off x="6012160" y="2186631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Банк Москвы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92758" y="3270175"/>
            <a:ext cx="1699722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06"/>
          <p:cNvSpPr txBox="1">
            <a:spLocks noChangeArrowheads="1"/>
          </p:cNvSpPr>
          <p:nvPr/>
        </p:nvSpPr>
        <p:spPr bwMode="auto">
          <a:xfrm>
            <a:off x="7596336" y="3342182"/>
            <a:ext cx="7881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РЕГИОН</a:t>
            </a:r>
            <a:endParaRPr lang="ru-RU" sz="800" b="1" dirty="0"/>
          </a:p>
        </p:txBody>
      </p:sp>
      <p:sp>
        <p:nvSpPr>
          <p:cNvPr id="17" name="TextBox 107"/>
          <p:cNvSpPr txBox="1">
            <a:spLocks noChangeArrowheads="1"/>
          </p:cNvSpPr>
          <p:nvPr/>
        </p:nvSpPr>
        <p:spPr bwMode="auto">
          <a:xfrm>
            <a:off x="7236295" y="3486198"/>
            <a:ext cx="1584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Банки (</a:t>
            </a:r>
            <a:r>
              <a:rPr lang="ru-RU" sz="1400" b="1" dirty="0" smtClean="0">
                <a:solidFill>
                  <a:schemeClr val="tx2"/>
                </a:solidFill>
              </a:rPr>
              <a:t>взаимный </a:t>
            </a:r>
            <a:r>
              <a:rPr lang="ru-RU" sz="1400" b="1" dirty="0">
                <a:solidFill>
                  <a:schemeClr val="tx2"/>
                </a:solidFill>
              </a:rPr>
              <a:t>бизнес)</a:t>
            </a:r>
          </a:p>
        </p:txBody>
      </p:sp>
      <p:sp>
        <p:nvSpPr>
          <p:cNvPr id="18" name="Содержимое 45"/>
          <p:cNvSpPr txBox="1">
            <a:spLocks/>
          </p:cNvSpPr>
          <p:nvPr/>
        </p:nvSpPr>
        <p:spPr>
          <a:xfrm>
            <a:off x="7192758" y="3990255"/>
            <a:ext cx="1699722" cy="3600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Бизнес - счета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710334"/>
            <a:ext cx="3888432" cy="5908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660232" y="2982142"/>
            <a:ext cx="286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2"/>
          <p:cNvSpPr txBox="1">
            <a:spLocks noChangeArrowheads="1"/>
          </p:cNvSpPr>
          <p:nvPr/>
        </p:nvSpPr>
        <p:spPr bwMode="auto">
          <a:xfrm>
            <a:off x="6226831" y="4323578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1</a:t>
            </a:r>
            <a:endParaRPr lang="ru-RU" sz="800" b="1" dirty="0"/>
          </a:p>
        </p:txBody>
      </p:sp>
      <p:sp>
        <p:nvSpPr>
          <p:cNvPr id="31" name="Овал 30"/>
          <p:cNvSpPr/>
          <p:nvPr/>
        </p:nvSpPr>
        <p:spPr>
          <a:xfrm>
            <a:off x="6698333" y="3274366"/>
            <a:ext cx="216024" cy="21602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82"/>
          <p:cNvSpPr txBox="1">
            <a:spLocks noChangeArrowheads="1"/>
          </p:cNvSpPr>
          <p:nvPr/>
        </p:nvSpPr>
        <p:spPr bwMode="auto">
          <a:xfrm>
            <a:off x="6770340" y="3274366"/>
            <a:ext cx="747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1</a:t>
            </a:r>
            <a:endParaRPr lang="ru-RU" sz="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72480" y="2086956"/>
            <a:ext cx="3363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dirty="0" smtClean="0"/>
              <a:t>Поступление безналичных  платежей  от контрагентов в пользу филиалов/точек продаж.</a:t>
            </a:r>
          </a:p>
          <a:p>
            <a:pPr marL="228600" indent="-228600" algn="just">
              <a:buAutoNum type="arabicPeriod"/>
            </a:pPr>
            <a:endParaRPr lang="ru-RU" sz="1200" dirty="0" smtClean="0"/>
          </a:p>
          <a:p>
            <a:pPr marL="228600" indent="-228600" algn="just">
              <a:buAutoNum type="arabicPeriod"/>
            </a:pPr>
            <a:r>
              <a:rPr lang="ru-RU" sz="1200" dirty="0" smtClean="0"/>
              <a:t>Поступление </a:t>
            </a:r>
            <a:r>
              <a:rPr lang="ru-RU" sz="1200" dirty="0"/>
              <a:t>наличных платежей от контрагентов в пользу  филиала/точек продаж посредством платежных терминалов, системы </a:t>
            </a:r>
            <a:r>
              <a:rPr lang="ru-RU" sz="1200" dirty="0" err="1" smtClean="0"/>
              <a:t>эквайринга</a:t>
            </a:r>
            <a:r>
              <a:rPr lang="ru-RU" sz="1200" dirty="0" smtClean="0"/>
              <a:t> (</a:t>
            </a:r>
            <a:r>
              <a:rPr lang="en-US" sz="1200" dirty="0" err="1" smtClean="0"/>
              <a:t>pos</a:t>
            </a:r>
            <a:r>
              <a:rPr lang="ru-RU" sz="1200" dirty="0"/>
              <a:t>-</a:t>
            </a:r>
            <a:r>
              <a:rPr lang="ru-RU" sz="1200" dirty="0" smtClean="0"/>
              <a:t>терминалы Банка Москвы).</a:t>
            </a:r>
          </a:p>
          <a:p>
            <a:pPr marL="228600" indent="-228600" algn="just">
              <a:buAutoNum type="arabicPeriod"/>
            </a:pPr>
            <a:endParaRPr lang="ru-RU" sz="1200" dirty="0"/>
          </a:p>
          <a:p>
            <a:pPr marL="228600" indent="-228600" algn="just">
              <a:buAutoNum type="arabicPeriod" startAt="3"/>
            </a:pPr>
            <a:r>
              <a:rPr lang="ru-RU" sz="1200" dirty="0" smtClean="0"/>
              <a:t>Безналичная оплата по текущим обязательствам филиала на счета контрагентов.</a:t>
            </a:r>
          </a:p>
          <a:p>
            <a:pPr marL="228600" indent="-228600" algn="just">
              <a:buAutoNum type="arabicPeriod" startAt="3"/>
            </a:pPr>
            <a:endParaRPr lang="ru-RU" sz="1200" dirty="0" smtClean="0"/>
          </a:p>
          <a:p>
            <a:pPr algn="just"/>
            <a:r>
              <a:rPr lang="ru-RU" sz="1200" dirty="0" smtClean="0"/>
              <a:t>4. Оплата расходов</a:t>
            </a:r>
            <a:r>
              <a:rPr lang="ru-RU" sz="1200" dirty="0"/>
              <a:t>, требующих подтверждения в виде платежного поручения с оригинальной отметкой </a:t>
            </a:r>
            <a:r>
              <a:rPr lang="ru-RU" sz="1200" dirty="0" smtClean="0"/>
              <a:t>банка  производится так же со счета Банка Москвы в ГО и пересылается </a:t>
            </a:r>
            <a:r>
              <a:rPr lang="ru-RU" sz="1200" dirty="0" err="1" smtClean="0"/>
              <a:t>экпресс</a:t>
            </a:r>
            <a:r>
              <a:rPr lang="ru-RU" sz="1200" dirty="0" smtClean="0"/>
              <a:t> почтой.</a:t>
            </a:r>
          </a:p>
          <a:p>
            <a:pPr marL="228600" indent="-228600" algn="just">
              <a:buAutoNum type="arabicPeriod"/>
            </a:pPr>
            <a:endParaRPr lang="ru-RU" sz="1200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5004048" y="4206278"/>
            <a:ext cx="0" cy="4185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11"/>
          <p:cNvSpPr txBox="1">
            <a:spLocks noChangeArrowheads="1"/>
          </p:cNvSpPr>
          <p:nvPr/>
        </p:nvSpPr>
        <p:spPr bwMode="auto">
          <a:xfrm>
            <a:off x="5076056" y="4710334"/>
            <a:ext cx="29523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ysClr val="windowText" lastClr="000000"/>
                </a:solidFill>
              </a:rPr>
              <a:t>Контрагенты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876256" y="4710334"/>
            <a:ext cx="0" cy="5040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11"/>
          <p:cNvSpPr txBox="1">
            <a:spLocks noChangeArrowheads="1"/>
          </p:cNvSpPr>
          <p:nvPr/>
        </p:nvSpPr>
        <p:spPr bwMode="auto">
          <a:xfrm>
            <a:off x="4932040" y="4926358"/>
            <a:ext cx="136815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solidFill>
                  <a:sysClr val="windowText" lastClr="000000"/>
                </a:solidFill>
              </a:rPr>
              <a:t>Иные клиенты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52" name="TextBox 111"/>
          <p:cNvSpPr txBox="1">
            <a:spLocks noChangeArrowheads="1"/>
          </p:cNvSpPr>
          <p:nvPr/>
        </p:nvSpPr>
        <p:spPr bwMode="auto">
          <a:xfrm>
            <a:off x="6876256" y="4854350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solidFill>
                  <a:sysClr val="windowText" lastClr="000000"/>
                </a:solidFill>
              </a:rPr>
              <a:t>Клиенты банка (взаимный бизнес)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687441" y="5789692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688638" y="5942642"/>
            <a:ext cx="115212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96615" y="56190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Самостоятельно</a:t>
            </a:r>
          </a:p>
          <a:p>
            <a:r>
              <a:rPr lang="ru-RU" sz="1200" dirty="0" smtClean="0"/>
              <a:t>По акцепту ГО</a:t>
            </a:r>
            <a:endParaRPr lang="ru-RU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72480" y="937837"/>
            <a:ext cx="743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Благодаря внедрению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ERP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КИАС была выработана и реализована  модель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работы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расчетными счетами филиалов и точек продаж.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7099076" y="3155358"/>
            <a:ext cx="1721396" cy="1437551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7134584" y="3145323"/>
            <a:ext cx="1828670" cy="1427755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3988414" y="2186631"/>
            <a:ext cx="1618035" cy="14435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995936" y="2115193"/>
            <a:ext cx="1550640" cy="15533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121330" y="3939156"/>
            <a:ext cx="1169900" cy="6389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4126284" y="3903350"/>
            <a:ext cx="1122313" cy="6895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6156175" y="4336463"/>
            <a:ext cx="216024" cy="21602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536699" y="3668571"/>
            <a:ext cx="985266" cy="5017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Платежные терминалы, </a:t>
            </a:r>
            <a:r>
              <a:rPr lang="ru-RU" sz="1000" b="1" dirty="0" err="1" smtClean="0">
                <a:solidFill>
                  <a:schemeClr val="tx1"/>
                </a:solidFill>
              </a:rPr>
              <a:t>эквайринг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 flipV="1">
            <a:off x="6039601" y="4160286"/>
            <a:ext cx="0" cy="540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7020272" y="2982142"/>
            <a:ext cx="0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Овал 87"/>
          <p:cNvSpPr/>
          <p:nvPr/>
        </p:nvSpPr>
        <p:spPr>
          <a:xfrm>
            <a:off x="6807695" y="4258631"/>
            <a:ext cx="216024" cy="21602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TextBox 82"/>
          <p:cNvSpPr txBox="1">
            <a:spLocks noChangeArrowheads="1"/>
          </p:cNvSpPr>
          <p:nvPr/>
        </p:nvSpPr>
        <p:spPr bwMode="auto">
          <a:xfrm>
            <a:off x="6876814" y="4259211"/>
            <a:ext cx="830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/>
              <a:t>2</a:t>
            </a:r>
          </a:p>
        </p:txBody>
      </p:sp>
      <p:cxnSp>
        <p:nvCxnSpPr>
          <p:cNvPr id="92" name="Прямая со стрелкой 91"/>
          <p:cNvCxnSpPr/>
          <p:nvPr/>
        </p:nvCxnSpPr>
        <p:spPr>
          <a:xfrm flipH="1" flipV="1">
            <a:off x="6300192" y="2982142"/>
            <a:ext cx="1350" cy="6864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 is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Организация бизнес-процесса платежей в компании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806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372475" cy="360040"/>
          </a:xfrm>
        </p:spPr>
        <p:txBody>
          <a:bodyPr>
            <a:noAutofit/>
          </a:bodyPr>
          <a:lstStyle/>
          <a:p>
            <a:r>
              <a:rPr lang="ru-RU" dirty="0" smtClean="0"/>
              <a:t>Систематизированы Расчетные счета в банках. Организован справочник расчетных счетов Компании, с актуальной информацией по данным последней выписки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80920" cy="54059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это работает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4969" y="2709129"/>
            <a:ext cx="720080" cy="259228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002060"/>
                </a:solidFill>
              </a:rPr>
              <a:t>Остатки на последнюю выписку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79512" y="188640"/>
            <a:ext cx="8280920" cy="54059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19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/>
          <a:lstStyle/>
          <a:p>
            <a:r>
              <a:rPr lang="ru-RU" dirty="0" smtClean="0"/>
              <a:t>Регламентирована работа кассовых узлов. Организован справочник касс , привязаны к кассам </a:t>
            </a:r>
            <a:r>
              <a:rPr lang="en-US" dirty="0" smtClean="0"/>
              <a:t>pos-</a:t>
            </a:r>
            <a:r>
              <a:rPr lang="ru-RU" dirty="0" smtClean="0"/>
              <a:t>терминалы и банки инкассирования денежных средств, обеспечена актуализация остатков денежных средств в кассе на текущей момент, визуализирована активность кассы и работающего на ней кассира, визуализированы </a:t>
            </a:r>
            <a:r>
              <a:rPr lang="ru-RU" dirty="0" err="1" smtClean="0"/>
              <a:t>эквайринговые</a:t>
            </a:r>
            <a:r>
              <a:rPr lang="ru-RU" dirty="0" smtClean="0"/>
              <a:t> платежи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2241"/>
            <a:ext cx="8765704" cy="51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80920" cy="540593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7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r>
              <a:rPr lang="ru-RU" dirty="0" smtClean="0"/>
              <a:t>Организован справочник статей доходов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183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0547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бизнес-процесса платежей в компании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250825" y="765175"/>
            <a:ext cx="8229600" cy="4525963"/>
          </a:xfrm>
        </p:spPr>
        <p:txBody>
          <a:bodyPr/>
          <a:lstStyle/>
          <a:p>
            <a:r>
              <a:rPr lang="ru-RU" dirty="0" smtClean="0"/>
              <a:t>Организован справочник статей затрат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395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2080</Words>
  <Application>Microsoft Office PowerPoint</Application>
  <PresentationFormat>Экран (4:3)</PresentationFormat>
  <Paragraphs>607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think-cell Slide</vt:lpstr>
      <vt:lpstr>Слайд 1</vt:lpstr>
      <vt:lpstr>As was  Организация бизнес-процесса платежей в компании</vt:lpstr>
      <vt:lpstr>As is Организация бизнес-процесса платежей в компании</vt:lpstr>
      <vt:lpstr>As was  Организация бизнес-процесса платежей в компании</vt:lpstr>
      <vt:lpstr>As is Организация бизнес-процесса платежей в компании</vt:lpstr>
      <vt:lpstr>Как это работает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Организация бизнес-процесса платежей в компании</vt:lpstr>
      <vt:lpstr>Слайд 20</vt:lpstr>
      <vt:lpstr>Организация бизнес-процесса платежей в компании </vt:lpstr>
      <vt:lpstr>Организация бизнес-процесса платежей в компании</vt:lpstr>
      <vt:lpstr>Организация бизнес-процесса платежей в компании</vt:lpstr>
      <vt:lpstr>Слайд 24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Gatito</dc:creator>
  <cp:lastModifiedBy>Gatito</cp:lastModifiedBy>
  <cp:revision>186</cp:revision>
  <dcterms:created xsi:type="dcterms:W3CDTF">2016-09-18T18:30:41Z</dcterms:created>
  <dcterms:modified xsi:type="dcterms:W3CDTF">2016-10-06T20:13:16Z</dcterms:modified>
</cp:coreProperties>
</file>