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6"/>
  </p:notesMasterIdLst>
  <p:sldIdLst>
    <p:sldId id="288" r:id="rId3"/>
    <p:sldId id="258" r:id="rId4"/>
    <p:sldId id="261" r:id="rId5"/>
    <p:sldId id="259" r:id="rId6"/>
    <p:sldId id="256" r:id="rId7"/>
    <p:sldId id="283" r:id="rId8"/>
    <p:sldId id="262" r:id="rId9"/>
    <p:sldId id="264" r:id="rId10"/>
    <p:sldId id="265" r:id="rId11"/>
    <p:sldId id="266" r:id="rId12"/>
    <p:sldId id="271" r:id="rId13"/>
    <p:sldId id="268" r:id="rId14"/>
    <p:sldId id="269" r:id="rId15"/>
    <p:sldId id="267" r:id="rId16"/>
    <p:sldId id="270" r:id="rId17"/>
    <p:sldId id="272" r:id="rId18"/>
    <p:sldId id="273" r:id="rId19"/>
    <p:sldId id="274" r:id="rId20"/>
    <p:sldId id="278" r:id="rId21"/>
    <p:sldId id="279" r:id="rId22"/>
    <p:sldId id="280" r:id="rId23"/>
    <p:sldId id="277" r:id="rId24"/>
    <p:sldId id="276" r:id="rId25"/>
    <p:sldId id="275" r:id="rId26"/>
    <p:sldId id="282" r:id="rId27"/>
    <p:sldId id="281" r:id="rId28"/>
    <p:sldId id="284" r:id="rId29"/>
    <p:sldId id="285" r:id="rId30"/>
    <p:sldId id="286" r:id="rId31"/>
    <p:sldId id="291" r:id="rId32"/>
    <p:sldId id="292" r:id="rId33"/>
    <p:sldId id="290" r:id="rId34"/>
    <p:sldId id="294" r:id="rId35"/>
  </p:sldIdLst>
  <p:sldSz cx="9144000" cy="6858000" type="screen4x3"/>
  <p:notesSz cx="6858000" cy="9144000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B02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89A741-471F-4A13-BE9B-6BF9DD148502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1E4F61-7326-4C04-81C6-59B784ADD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6FFA32-AC0C-436D-A76A-0EC57A06C64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3F2CC-3A2D-4245-8335-6F6723D9D21A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A88E-FC5D-4413-BFD9-5D56D2FD1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33B10-EB7D-4558-BA24-7A9A2A391585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4FED-C037-4437-8F1E-E627195AF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675E-5015-400B-AF2C-A7DF1314CFEF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77B7F-F417-408A-8FFF-D25428F20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4964B8A-EA58-4C27-9642-DD83749F603E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97650"/>
            <a:ext cx="2895600" cy="1238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4F81BD">
                    <a:lumMod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/>
              <a:t>2005-2011 </a:t>
            </a:r>
            <a:r>
              <a:rPr lang="ru-RU"/>
              <a:t>«Лаборатория Страхования»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9CAAAD8-4AE0-4773-BA32-B87594FD2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F288DB4-7CB0-4E14-8EEA-E1483D2CE3B7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8AA1C3B-D538-4F40-994E-566B5FD52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6F6D121-31A1-45FB-94E0-3718295CE791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ACB0CAE-18D1-4D4F-AE34-F7394D2D6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05FBB0C-D63F-4FB3-8F32-E53A50189CC0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FBE8A01-46E8-4E61-9C2D-0F7CF6CA1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EB1B6CB-257E-4FA1-8130-EFCDF715E447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DE603B7-953B-4788-967B-395A57299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80D1F21-0918-49CF-B947-B1F5EC3679ED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71D247A-5094-4922-8C5F-D721825FA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D37F954-7C66-472E-B1BC-65090B9F1CBF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022BDC9-615B-4C93-94D4-9DA18618E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2E62F-E9A5-4A30-8B56-28AB24A27231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9654-C150-4BF6-9A24-5395CC2AD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6E0F9C6-7E4E-4916-974C-534B7442A177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0AF5F24-C498-4671-92B3-CF8F9057A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1748176-DEE6-4F6B-8FDF-DB527C49ACA6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FBA4B77-C53B-47D0-B6AC-128C99ACC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CC73936-6086-486D-8A7B-AE5D3B44266C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B1E24B1-E233-42CC-AC3C-A4D49C994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BB84C28-35FE-41DF-AF4F-48A3D887EF5E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4B93CAD-BC19-42C4-B746-19FD56014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6CE9A-6805-4CA6-BBB3-7C59F1EB53D0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DD59-87F0-4A58-B5EF-794C10220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0C043-DEDF-43E5-B077-ECE17B13EFFF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9A71-A2DC-4052-98C6-4B15112FB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9681B-FDB7-4B55-8BED-E69326144525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79E0-67B8-4FA6-B62E-F813418CB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EDF4A-272C-49EB-B565-600A8ABF4269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816C-2802-4ABD-B7D4-330F804D5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181A-0497-4EBB-915A-2D231AB3069B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ECA34-762C-458B-96FC-398DCC0FB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19FFA-6E17-47A4-8077-69B788BFB282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7B83E-EFBD-446C-BFD8-3C8BE4CD6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E6AD-4821-44C2-B2F7-607316ACBBA4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9E4A0-D720-4B8C-A20D-E1BB444AC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520408-AAAD-404E-AD38-76AF53CE57CA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830E18-5445-4DC8-AE38-E5E106AF6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CF7A976-0086-45BE-88E3-C5F514872043}" type="datetimeFigureOut">
              <a:rPr lang="ru-RU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4C32001-FBC4-4DE5-82C6-7169845321C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Word11.docx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jpeg"/><Relationship Id="rId3" Type="http://schemas.openxmlformats.org/officeDocument/2006/relationships/hyperlink" Target="http://www.zurich.ru/" TargetMode="External"/><Relationship Id="rId7" Type="http://schemas.openxmlformats.org/officeDocument/2006/relationships/hyperlink" Target="http://www.znacom.ru/" TargetMode="External"/><Relationship Id="rId12" Type="http://schemas.openxmlformats.org/officeDocument/2006/relationships/image" Target="../media/image58.png"/><Relationship Id="rId2" Type="http://schemas.openxmlformats.org/officeDocument/2006/relationships/image" Target="../media/image2.jpe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hyperlink" Target="http://www.sk-orbita.ru/" TargetMode="External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4.png"/><Relationship Id="rId4" Type="http://schemas.openxmlformats.org/officeDocument/2006/relationships/hyperlink" Target="http://www.inslab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Изображение 2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03225"/>
            <a:ext cx="9561513" cy="726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5363" y="241300"/>
            <a:ext cx="7826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лако 3"/>
          <p:cNvSpPr/>
          <p:nvPr/>
        </p:nvSpPr>
        <p:spPr>
          <a:xfrm>
            <a:off x="603504" y="4350507"/>
            <a:ext cx="8366760" cy="2355181"/>
          </a:xfrm>
          <a:prstGeom prst="cloud">
            <a:avLst/>
          </a:prstGeom>
          <a:solidFill>
            <a:srgbClr val="B9CDE5">
              <a:alpha val="73000"/>
            </a:srgbClr>
          </a:solidFill>
          <a:effectLst>
            <a:glow rad="101600">
              <a:schemeClr val="accent1">
                <a:lumMod val="40000"/>
                <a:lumOff val="6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79646">
                    <a:lumMod val="75000"/>
                  </a:srgbClr>
                </a:solidFill>
                <a:latin typeface="AppleMyungjo"/>
                <a:ea typeface="AppleMyungjo"/>
                <a:cs typeface="AppleMyungjo"/>
              </a:rPr>
              <a:t>- С </a:t>
            </a:r>
            <a:r>
              <a:rPr lang="ru-RU" sz="2000" b="1" dirty="0">
                <a:solidFill>
                  <a:srgbClr val="F79646">
                    <a:lumMod val="75000"/>
                  </a:srgbClr>
                </a:solidFill>
                <a:latin typeface="AppleMyungjo"/>
                <a:ea typeface="AppleMyungjo"/>
                <a:cs typeface="AppleMyungjo"/>
              </a:rPr>
              <a:t>Т Р А Х О В О М   </a:t>
            </a:r>
            <a:r>
              <a:rPr lang="ru-RU" sz="2000" b="1" dirty="0">
                <a:solidFill>
                  <a:srgbClr val="F79646">
                    <a:lumMod val="75000"/>
                  </a:srgbClr>
                </a:solidFill>
                <a:latin typeface="AppleMyungjo"/>
                <a:ea typeface="AppleMyungjo"/>
                <a:cs typeface="AppleMyungjo"/>
              </a:rPr>
              <a:t>Г О С У Д А Р С Т В Е</a:t>
            </a:r>
            <a:endParaRPr lang="ru-RU" sz="2000" b="1" dirty="0">
              <a:solidFill>
                <a:srgbClr val="F79646">
                  <a:lumMod val="75000"/>
                </a:srgbClr>
              </a:solidFill>
              <a:latin typeface="AppleMyungjo"/>
              <a:ea typeface="AppleMyungjo"/>
              <a:cs typeface="AppleMyungjo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-7778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Изображение 4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313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00263" y="98425"/>
            <a:ext cx="670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То </a:t>
            </a:r>
            <a:r>
              <a:rPr lang="en-US" sz="36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VIP </a:t>
            </a:r>
            <a:r>
              <a:rPr lang="ru-RU" sz="36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клиенты глумятся …</a:t>
            </a:r>
          </a:p>
        </p:txBody>
      </p:sp>
      <p:pic>
        <p:nvPicPr>
          <p:cNvPr id="37891" name="Изображение 3" descr="vovka_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38" y="906463"/>
            <a:ext cx="7505700" cy="557053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Изображение 4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25" y="-87313"/>
            <a:ext cx="9305925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Изображение 1" descr="vovka_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" y="744538"/>
            <a:ext cx="4094163" cy="31162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59313" y="1074738"/>
            <a:ext cx="42576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И такая дребедень</a:t>
            </a:r>
          </a:p>
          <a:p>
            <a:pPr algn="ctr"/>
            <a:r>
              <a:rPr lang="ru-RU" sz="36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 – целый день!</a:t>
            </a:r>
          </a:p>
        </p:txBody>
      </p:sp>
      <p:pic>
        <p:nvPicPr>
          <p:cNvPr id="38916" name="Изображение 3" descr="в тесте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1575" y="2947988"/>
            <a:ext cx="5238750" cy="36671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Изображение 6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313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Изображение 2" descr="vovka_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744538"/>
            <a:ext cx="4705350" cy="295433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07000" y="1123950"/>
            <a:ext cx="4084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Рыбку не дозваться.</a:t>
            </a:r>
          </a:p>
        </p:txBody>
      </p:sp>
      <p:pic>
        <p:nvPicPr>
          <p:cNvPr id="39940" name="Изображение 4" descr="vovka_1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3350" y="2954338"/>
            <a:ext cx="4935538" cy="363061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1813" y="4795838"/>
            <a:ext cx="325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Клада не найти.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Изображение 4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2563"/>
            <a:ext cx="9144000" cy="704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Изображение 2" descr="vovka_1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484313"/>
            <a:ext cx="8128000" cy="523081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7975" y="-87313"/>
            <a:ext cx="74596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А тут еще и Налоговая с Надзором на пороге стоят. </a:t>
            </a:r>
          </a:p>
          <a:p>
            <a:pPr algn="ctr"/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                   Голову снести грозятся!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Изображение 3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313"/>
            <a:ext cx="916305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754063" y="6149975"/>
            <a:ext cx="795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3A1B02"/>
                </a:solidFill>
                <a:cs typeface="Arial" charset="0"/>
              </a:rPr>
              <a:t>А хочется-то, нашему Вовке, вот так!</a:t>
            </a:r>
          </a:p>
        </p:txBody>
      </p:sp>
      <p:pic>
        <p:nvPicPr>
          <p:cNvPr id="41987" name="Изображение 4" descr="на троне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63" y="377825"/>
            <a:ext cx="7758112" cy="55181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Изображение 5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313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85725" y="5527675"/>
            <a:ext cx="9315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Позвал тогда Вовка руководителей департаментов</a:t>
            </a:r>
          </a:p>
          <a:p>
            <a:pPr algn="ctr"/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 - Василис своих Премудрых.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  <p:pic>
        <p:nvPicPr>
          <p:cNvPr id="43012" name="Изображение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275" y="744538"/>
            <a:ext cx="7658100" cy="4681537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Изображение 9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25" y="-87313"/>
            <a:ext cx="9305925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Изображение 1" descr="vovka_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825500"/>
            <a:ext cx="3276600" cy="24765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62088" y="84138"/>
            <a:ext cx="77803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И пошли они его учить, типа уму-разуму…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0188" y="6126163"/>
            <a:ext cx="8907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Ох, уж эти сказочки!      		</a:t>
            </a:r>
          </a:p>
        </p:txBody>
      </p:sp>
      <p:pic>
        <p:nvPicPr>
          <p:cNvPr id="44037" name="Изображение 6" descr="vovka_2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2213" y="825500"/>
            <a:ext cx="3276600" cy="24765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4038" name="Изображение 7" descr="vovka_2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5663" y="3608388"/>
            <a:ext cx="3276600" cy="25415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4039" name="Изображение 8" descr="vovka_2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3050" y="3630613"/>
            <a:ext cx="3290888" cy="25431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454525" y="6126163"/>
            <a:ext cx="44307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 Ох, уж эти сказочницы!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Изображение 6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Изображение 4" descr="так хочу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4188" y="2913063"/>
            <a:ext cx="5889625" cy="37607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5059" name="Изображение 2" descr="надоело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213" y="735013"/>
            <a:ext cx="4064000" cy="3048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56113" y="-41275"/>
            <a:ext cx="47117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Стоп!     Надоело!</a:t>
            </a:r>
          </a:p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Ходишь, ходишь в школу, </a:t>
            </a:r>
          </a:p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а потом Бац ...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4138" y="4375150"/>
            <a:ext cx="30114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Я хочу ЕСБД.</a:t>
            </a:r>
          </a:p>
          <a:p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И не париться!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367213" y="1589088"/>
            <a:ext cx="49482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Процессы тут нарисовали, </a:t>
            </a:r>
          </a:p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а как их внедрить?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Изображение 6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Изображение 1" descr="vovka_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901700"/>
            <a:ext cx="6769100" cy="5080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50975" y="130175"/>
            <a:ext cx="48037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Ну, сразу бы так и сказал!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86488" y="130175"/>
            <a:ext cx="29527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Тогда тебе в </a:t>
            </a:r>
            <a:r>
              <a:rPr lang="en-US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IT</a:t>
            </a:r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22725" y="5981700"/>
            <a:ext cx="119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- В </a:t>
            </a:r>
            <a:r>
              <a:rPr lang="en-US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IT</a:t>
            </a:r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?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Изображение 3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Изображение 1" descr="ребята из I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113" y="250825"/>
            <a:ext cx="8370887" cy="63246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887788" y="744538"/>
            <a:ext cx="3903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– ключевые сотрудники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58938" y="401638"/>
            <a:ext cx="1728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А там они </a:t>
            </a:r>
            <a:endParaRPr lang="ru-RU" sz="3200">
              <a:latin typeface="Arial Narrow Italic"/>
              <a:ea typeface="Arial Narrow Italic"/>
              <a:cs typeface="Arial Narrow Italic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Изображение 8" descr="Texture 2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313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0538" y="46038"/>
            <a:ext cx="8229600" cy="1446212"/>
          </a:xfrm>
        </p:spPr>
        <p:txBody>
          <a:bodyPr>
            <a:spAutoFit/>
          </a:bodyPr>
          <a:lstStyle/>
          <a:p>
            <a:pPr marL="0" indent="0">
              <a:buFont typeface="Arial" charset="0"/>
              <a:buNone/>
            </a:pPr>
            <a:r>
              <a:rPr lang="ru-RU" sz="4000" i="1" smtClean="0">
                <a:solidFill>
                  <a:srgbClr val="3A1B02"/>
                </a:solidFill>
                <a:latin typeface="Arial Narrow" pitchFamily="34" charset="0"/>
              </a:rPr>
              <a:t>Вот он какой!</a:t>
            </a:r>
          </a:p>
          <a:p>
            <a:pPr marL="0" indent="0"/>
            <a:endParaRPr lang="ru-RU" sz="4000" i="1" smtClean="0">
              <a:solidFill>
                <a:srgbClr val="3A1B02"/>
              </a:solidFill>
              <a:latin typeface="Arial Narrow" pitchFamily="34" charset="0"/>
            </a:endParaRPr>
          </a:p>
        </p:txBody>
      </p:sp>
      <p:pic>
        <p:nvPicPr>
          <p:cNvPr id="28675" name="Изображение 1" descr="vovka_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725" y="1001713"/>
            <a:ext cx="4198938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0" y="4549775"/>
            <a:ext cx="9786938" cy="2947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«И чем же ты решил заниматься?»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 							- спросили его мы.</a:t>
            </a:r>
            <a:endParaRPr lang="en-US" sz="3200">
              <a:solidFill>
                <a:srgbClr val="3A1B02"/>
              </a:solidFill>
              <a:latin typeface="Arial Narrow Italic"/>
              <a:ea typeface="Arial Narrow Italic"/>
              <a:cs typeface="Arial Narrow Italic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«Ну, конечно же, страхованием»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                				- гордо отвечает наш герой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sz="3200">
              <a:solidFill>
                <a:srgbClr val="3A1B02"/>
              </a:solidFill>
              <a:latin typeface="Arial Narrow Italic"/>
              <a:ea typeface="Arial Narrow Italic"/>
              <a:cs typeface="Arial Narrow Italic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32313" y="1492250"/>
            <a:ext cx="44465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3A1B02"/>
                </a:solidFill>
                <a:cs typeface="Arial" charset="0"/>
              </a:rPr>
              <a:t>Он, правда, </a:t>
            </a:r>
          </a:p>
          <a:p>
            <a:r>
              <a:rPr lang="ru-RU" sz="3200" i="1">
                <a:solidFill>
                  <a:srgbClr val="3A1B02"/>
                </a:solidFill>
                <a:cs typeface="Arial" charset="0"/>
              </a:rPr>
              <a:t>о себе много думает, </a:t>
            </a:r>
          </a:p>
          <a:p>
            <a:r>
              <a:rPr lang="ru-RU" sz="3200" i="1">
                <a:solidFill>
                  <a:srgbClr val="3A1B02"/>
                </a:solidFill>
                <a:cs typeface="Arial" charset="0"/>
              </a:rPr>
              <a:t>но энергии у него</a:t>
            </a:r>
          </a:p>
          <a:p>
            <a:r>
              <a:rPr lang="ru-RU" sz="3200" i="1">
                <a:solidFill>
                  <a:srgbClr val="3A1B02"/>
                </a:solidFill>
                <a:cs typeface="Arial" charset="0"/>
              </a:rPr>
              <a:t>хоть отбавляй.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37100" y="46038"/>
            <a:ext cx="4406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i="1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Привет, Вовка!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-87313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Изображение 5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Изображение 3" descr="хочу.jpg"/>
          <p:cNvPicPr>
            <a:picLocks noChangeAspect="1"/>
          </p:cNvPicPr>
          <p:nvPr/>
        </p:nvPicPr>
        <p:blipFill>
          <a:blip r:embed="rId3"/>
          <a:srcRect t="2567" b="2754"/>
          <a:stretch>
            <a:fillRect/>
          </a:stretch>
        </p:blipFill>
        <p:spPr bwMode="auto">
          <a:xfrm>
            <a:off x="82550" y="330200"/>
            <a:ext cx="8988425" cy="6350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1360488" y="346075"/>
            <a:ext cx="4622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Обрадовался наш Вовка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46513" y="1604963"/>
            <a:ext cx="6270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800" i="1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И информацию хочу в </a:t>
            </a:r>
            <a:r>
              <a:rPr lang="en-US" sz="2800" i="1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on-line</a:t>
            </a:r>
            <a:endParaRPr lang="ru-RU" sz="2800" i="1">
              <a:solidFill>
                <a:srgbClr val="3A1B02"/>
              </a:solidFill>
              <a:latin typeface="Arial Narrow Italic"/>
              <a:ea typeface="Arial Narrow Italic"/>
              <a:cs typeface="Arial Narrow Italic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800" i="1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И прозрачность бизнеса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i="1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И отчетность «на раз!»</a:t>
            </a:r>
            <a:endParaRPr lang="en-US" sz="2800" i="1">
              <a:solidFill>
                <a:srgbClr val="3A1B02"/>
              </a:solidFill>
              <a:latin typeface="Arial Narrow Italic"/>
              <a:ea typeface="Arial Narrow Italic"/>
              <a:cs typeface="Arial Narrow Italic"/>
            </a:endParaRPr>
          </a:p>
          <a:p>
            <a:pPr marL="285750" indent="-285750">
              <a:buFont typeface="Arial" charset="0"/>
              <a:buChar char="•"/>
            </a:pPr>
            <a:endParaRPr lang="ru-RU" sz="2800" i="1">
              <a:solidFill>
                <a:srgbClr val="3A1B02"/>
              </a:solidFill>
              <a:latin typeface="Arial Narrow Italic"/>
              <a:ea typeface="Arial Narrow Italic"/>
              <a:cs typeface="Arial Narrow Italic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92850" y="4714875"/>
            <a:ext cx="2744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Можете???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130675" y="846138"/>
            <a:ext cx="47767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и давай пальцы загибать</a:t>
            </a:r>
            <a:r>
              <a:rPr lang="en-US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:</a:t>
            </a:r>
            <a:endParaRPr lang="ru-RU" sz="3000">
              <a:solidFill>
                <a:srgbClr val="3A1B02"/>
              </a:solidFill>
              <a:latin typeface="Arial Narrow Italic"/>
              <a:ea typeface="Arial Narrow Italic"/>
              <a:cs typeface="Arial Narrow Italic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Изображение 9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313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Изображение 2" descr="ага 1.jpg"/>
          <p:cNvPicPr>
            <a:picLocks noChangeAspect="1"/>
          </p:cNvPicPr>
          <p:nvPr/>
        </p:nvPicPr>
        <p:blipFill>
          <a:blip r:embed="rId3"/>
          <a:srcRect t="16177" b="13080"/>
          <a:stretch>
            <a:fillRect/>
          </a:stretch>
        </p:blipFill>
        <p:spPr bwMode="auto">
          <a:xfrm>
            <a:off x="439738" y="944563"/>
            <a:ext cx="3560762" cy="27479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" name="Изображение 3" descr="ага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2900" y="4017963"/>
            <a:ext cx="3810000" cy="26098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9156" name="TextBox 5"/>
          <p:cNvSpPr txBox="1">
            <a:spLocks noChangeArrowheads="1"/>
          </p:cNvSpPr>
          <p:nvPr/>
        </p:nvSpPr>
        <p:spPr bwMode="auto">
          <a:xfrm>
            <a:off x="5002213" y="966788"/>
            <a:ext cx="996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АГА!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22913" y="5003800"/>
            <a:ext cx="3548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Тогда,</a:t>
            </a:r>
          </a:p>
          <a:p>
            <a:pPr algn="r"/>
            <a:r>
              <a:rPr lang="ru-RU" sz="36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 действуйте …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56275" y="1643063"/>
            <a:ext cx="996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АГА!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92888" y="2139950"/>
            <a:ext cx="996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АГА!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Изображение 4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313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Изображение 1" descr="порни из IT 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3788" y="1481138"/>
            <a:ext cx="6423025" cy="51069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16425" y="234950"/>
            <a:ext cx="48482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И закипела у них работа</a:t>
            </a:r>
          </a:p>
          <a:p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…</a:t>
            </a:r>
          </a:p>
        </p:txBody>
      </p:sp>
      <p:pic>
        <p:nvPicPr>
          <p:cNvPr id="50180" name="Изображение 3" descr="парни из IT 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3" y="234950"/>
            <a:ext cx="4057650" cy="387191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03188" y="0"/>
            <a:ext cx="2493962" cy="765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Изображение 4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313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2400" y="14288"/>
            <a:ext cx="7889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А тут Главбух, МариВанна с криками, типа «Все пропало»</a:t>
            </a:r>
            <a:r>
              <a:rPr lang="en-US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:</a:t>
            </a:r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 </a:t>
            </a:r>
          </a:p>
          <a:p>
            <a:pPr algn="ctr"/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– «Период!  Отчётность!  Запросы!»</a:t>
            </a:r>
          </a:p>
        </p:txBody>
      </p:sp>
      <p:pic>
        <p:nvPicPr>
          <p:cNvPr id="51203" name="Изображение 3" descr="печ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463" y="1655763"/>
            <a:ext cx="7232650" cy="512603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Изображение 5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2550"/>
            <a:ext cx="9113838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71900" y="744538"/>
            <a:ext cx="53419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Загрузил тогда, наш Вовка, </a:t>
            </a:r>
          </a:p>
          <a:p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что было …</a:t>
            </a:r>
          </a:p>
        </p:txBody>
      </p:sp>
      <p:pic>
        <p:nvPicPr>
          <p:cNvPr id="52227" name="Изображение 6" descr="зажигай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744538"/>
            <a:ext cx="3289300" cy="24638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 rot="10800000" flipV="1">
            <a:off x="25400" y="3914775"/>
            <a:ext cx="45735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9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«Ну, как говориться что наварил, то и ешь» -</a:t>
            </a:r>
          </a:p>
        </p:txBody>
      </p:sp>
      <p:pic>
        <p:nvPicPr>
          <p:cNvPr id="12" name="Изображение 11" descr="получите 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0363" y="2628900"/>
            <a:ext cx="4754562" cy="40211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2075" y="5470525"/>
            <a:ext cx="49355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9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сказал Главбух, </a:t>
            </a:r>
          </a:p>
          <a:p>
            <a:r>
              <a:rPr lang="ru-RU" sz="29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подписывая отчетность.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Изображение 3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83063" y="98425"/>
            <a:ext cx="3930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Вы что издеваетесь?</a:t>
            </a:r>
          </a:p>
        </p:txBody>
      </p:sp>
      <p:pic>
        <p:nvPicPr>
          <p:cNvPr id="53251" name="Изображение 2" descr="Издеваетесь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1055688"/>
            <a:ext cx="7661275" cy="54324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Изображение 3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313"/>
            <a:ext cx="914400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Изображение 1" descr="и есть за меня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1650" y="474663"/>
            <a:ext cx="6350000" cy="4445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7488" y="5395913"/>
            <a:ext cx="84423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Мне нужна система </a:t>
            </a:r>
            <a:r>
              <a:rPr lang="en-US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ALL-inclusive</a:t>
            </a:r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!</a:t>
            </a:r>
          </a:p>
          <a:p>
            <a:endParaRPr lang="ru-RU" sz="3200">
              <a:solidFill>
                <a:srgbClr val="3A1B02"/>
              </a:solidFill>
              <a:latin typeface="Arial Narrow Italic"/>
              <a:ea typeface="Arial Narrow Italic"/>
              <a:cs typeface="Arial Narrow Italic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278438" y="6180138"/>
            <a:ext cx="32829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БЕЗ ВААААААААС!</a:t>
            </a:r>
            <a:r>
              <a:rPr lang="en-US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 </a:t>
            </a:r>
            <a:endParaRPr lang="ru-RU" sz="3200">
              <a:solidFill>
                <a:srgbClr val="3A1B02"/>
              </a:solidFill>
              <a:latin typeface="Arial Narrow Italic"/>
              <a:ea typeface="Arial Narrow Italic"/>
              <a:cs typeface="Arial Narrow Italic"/>
            </a:endParaRPr>
          </a:p>
        </p:txBody>
      </p:sp>
      <p:sp>
        <p:nvSpPr>
          <p:cNvPr id="54277" name="Прямоугольник 5"/>
          <p:cNvSpPr>
            <a:spLocks noChangeArrowheads="1"/>
          </p:cNvSpPr>
          <p:nvPr/>
        </p:nvSpPr>
        <p:spPr bwMode="auto">
          <a:xfrm>
            <a:off x="39688" y="4919663"/>
            <a:ext cx="523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Я все понял, незаменимые мои!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9688" y="5888038"/>
            <a:ext cx="38036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С одним исключением: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Изображение 6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313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2" descr="найдешь такую систему?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325" y="628650"/>
            <a:ext cx="7605713" cy="49212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4188" y="5665788"/>
            <a:ext cx="3371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ЧТО, нет такой?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24288" y="5665788"/>
            <a:ext cx="6046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И Вы со мной на всегда? </a:t>
            </a:r>
          </a:p>
        </p:txBody>
      </p:sp>
      <p:pic>
        <p:nvPicPr>
          <p:cNvPr id="6" name="Изображение 5" descr="навсегд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3325" y="2859088"/>
            <a:ext cx="2540000" cy="28067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09738" y="6249988"/>
            <a:ext cx="541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– расстроился было Вовка.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Изображение 8" descr="Texture 2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Изображение 4" descr="сделай сам.jpg"/>
          <p:cNvPicPr>
            <a:picLocks noChangeAspect="1"/>
          </p:cNvPicPr>
          <p:nvPr/>
        </p:nvPicPr>
        <p:blipFill>
          <a:blip r:embed="rId4"/>
          <a:srcRect l="20013" r="8281"/>
          <a:stretch>
            <a:fillRect/>
          </a:stretch>
        </p:blipFill>
        <p:spPr bwMode="auto">
          <a:xfrm>
            <a:off x="4237038" y="346075"/>
            <a:ext cx="4398962" cy="59896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 rot="21027057">
            <a:off x="4516438" y="1108075"/>
            <a:ext cx="3176587" cy="36306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78" name="Изображение 1" descr="а это видели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200" y="744538"/>
            <a:ext cx="3810000" cy="4089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079" name="TextBox 5"/>
          <p:cNvSpPr txBox="1">
            <a:spLocks noChangeArrowheads="1"/>
          </p:cNvSpPr>
          <p:nvPr/>
        </p:nvSpPr>
        <p:spPr bwMode="auto">
          <a:xfrm>
            <a:off x="881063" y="5830888"/>
            <a:ext cx="281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А это видели!!!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-280311">
            <a:off x="4622800" y="2044700"/>
            <a:ext cx="29638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000">
                <a:solidFill>
                  <a:srgbClr val="000090"/>
                </a:solidFill>
                <a:latin typeface="Calibri" pitchFamily="34" charset="0"/>
              </a:rPr>
              <a:t>КИАС</a:t>
            </a:r>
            <a:r>
              <a:rPr lang="ru-RU" sz="4000">
                <a:solidFill>
                  <a:srgbClr val="000090"/>
                </a:solidFill>
                <a:latin typeface="Calibri" pitchFamily="34" charset="0"/>
              </a:rPr>
              <a:t>: </a:t>
            </a:r>
          </a:p>
          <a:p>
            <a:pPr algn="ctr"/>
            <a:r>
              <a:rPr lang="ru-RU" sz="4000">
                <a:solidFill>
                  <a:srgbClr val="000090"/>
                </a:solidFill>
                <a:latin typeface="Calibri" pitchFamily="34" charset="0"/>
              </a:rPr>
              <a:t>Страхование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574800" y="4976813"/>
            <a:ext cx="3259138" cy="7651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venir Black"/>
                <a:cs typeface="Avenir Black"/>
              </a:rPr>
              <a:t>L A B O R A T O R Y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venir Black"/>
                <a:cs typeface="Avenir Black"/>
              </a:rPr>
              <a:t>of  I N S U R A N C E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venir Black"/>
              <a:cs typeface="Avenir Black"/>
            </a:endParaRPr>
          </a:p>
        </p:txBody>
      </p:sp>
      <p:graphicFrame>
        <p:nvGraphicFramePr>
          <p:cNvPr id="15" name="Object 50"/>
          <p:cNvGraphicFramePr>
            <a:graphicFrameLocks noChangeAspect="1"/>
          </p:cNvGraphicFramePr>
          <p:nvPr/>
        </p:nvGraphicFramePr>
        <p:xfrm>
          <a:off x="407988" y="4976813"/>
          <a:ext cx="946150" cy="765175"/>
        </p:xfrm>
        <a:graphic>
          <a:graphicData uri="http://schemas.openxmlformats.org/presentationml/2006/ole">
            <p:oleObj spid="_x0000_s1074" name="Документ" r:id="rId6" imgW="596878" imgH="482582" progId="">
              <p:embed/>
            </p:oleObj>
          </a:graphicData>
        </a:graphic>
      </p:graphicFrame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Изображение 6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313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Изображение 1" descr="читает сделай сам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" y="1062038"/>
            <a:ext cx="7948613" cy="54800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1724025" y="165100"/>
            <a:ext cx="6049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3A1B02"/>
                </a:solidFill>
                <a:cs typeface="Arial" charset="0"/>
              </a:rPr>
              <a:t>Все, бабка, </a:t>
            </a:r>
          </a:p>
        </p:txBody>
      </p:sp>
      <p:sp>
        <p:nvSpPr>
          <p:cNvPr id="5" name="Овал 4"/>
          <p:cNvSpPr/>
          <p:nvPr/>
        </p:nvSpPr>
        <p:spPr>
          <a:xfrm rot="2038507">
            <a:off x="4654550" y="3590925"/>
            <a:ext cx="1616075" cy="19097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1803670">
            <a:off x="4235450" y="3890963"/>
            <a:ext cx="22526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700">
                <a:solidFill>
                  <a:srgbClr val="000090"/>
                </a:solidFill>
                <a:latin typeface="Calibri" pitchFamily="34" charset="0"/>
              </a:rPr>
              <a:t>КИАС: </a:t>
            </a:r>
          </a:p>
          <a:p>
            <a:pPr algn="ctr"/>
            <a:r>
              <a:rPr lang="ru-RU" sz="2700">
                <a:solidFill>
                  <a:srgbClr val="000090"/>
                </a:solidFill>
                <a:latin typeface="Calibri" pitchFamily="34" charset="0"/>
              </a:rPr>
              <a:t>Страхование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003675" y="165100"/>
            <a:ext cx="514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3A1B02"/>
                </a:solidFill>
                <a:cs typeface="Arial" charset="0"/>
              </a:rPr>
              <a:t>теперь все будет КИАС!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Изображение 6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313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-87313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  <p:pic>
        <p:nvPicPr>
          <p:cNvPr id="2" name="Изображение 1" descr="vovka_0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" y="2330450"/>
            <a:ext cx="5413375" cy="43116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81700" y="1873250"/>
            <a:ext cx="33210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3A1B02"/>
                </a:solidFill>
                <a:cs typeface="Arial" charset="0"/>
              </a:rPr>
              <a:t>«Чем, чем заниматься?» -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11300" y="-77788"/>
            <a:ext cx="83820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200" i="1">
                <a:solidFill>
                  <a:srgbClr val="3A1B02"/>
                </a:solidFill>
                <a:cs typeface="Arial" charset="0"/>
              </a:rPr>
              <a:t>Уж если он чего решил,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200" i="1">
                <a:solidFill>
                  <a:srgbClr val="3A1B02"/>
                </a:solidFill>
                <a:cs typeface="Arial" charset="0"/>
              </a:rPr>
              <a:t>так сделает обязательно.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200" i="1">
                <a:solidFill>
                  <a:srgbClr val="3A1B02"/>
                </a:solidFill>
                <a:cs typeface="Arial" charset="0"/>
              </a:rPr>
              <a:t>И отправился … за лицензией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43525" y="3290888"/>
            <a:ext cx="39592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i="1">
                <a:solidFill>
                  <a:srgbClr val="3A1B02"/>
                </a:solidFill>
                <a:cs typeface="Arial" charset="0"/>
              </a:rPr>
              <a:t>поинтересовались</a:t>
            </a:r>
          </a:p>
          <a:p>
            <a:pPr algn="ctr"/>
            <a:r>
              <a:rPr lang="ru-RU" sz="3200" i="1">
                <a:solidFill>
                  <a:srgbClr val="3A1B02"/>
                </a:solidFill>
                <a:cs typeface="Arial" charset="0"/>
              </a:rPr>
              <a:t> в Надзоре.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Изображение 1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313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  <p:pic>
        <p:nvPicPr>
          <p:cNvPr id="59395" name="Изображение 4" descr="новое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25" y="2290763"/>
            <a:ext cx="3289300" cy="24638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59396" name="Изображение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3263" y="744538"/>
            <a:ext cx="4213225" cy="4602162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9397" name="TextBox 7"/>
          <p:cNvSpPr txBox="1">
            <a:spLocks noChangeArrowheads="1"/>
          </p:cNvSpPr>
          <p:nvPr/>
        </p:nvSpPr>
        <p:spPr bwMode="auto">
          <a:xfrm rot="10800000" flipV="1">
            <a:off x="474663" y="1174750"/>
            <a:ext cx="403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Arial Narrow Italic"/>
                <a:ea typeface="Arial Narrow Italic"/>
                <a:cs typeface="Arial Narrow Italic"/>
              </a:rPr>
              <a:t>Молодец!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11150" y="5346700"/>
            <a:ext cx="8267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0000"/>
                </a:solidFill>
                <a:latin typeface="Arial Narrow Italic"/>
                <a:ea typeface="Arial Narrow Italic"/>
                <a:cs typeface="Arial Narrow Italic"/>
              </a:rPr>
              <a:t>И историю сохранил</a:t>
            </a:r>
          </a:p>
          <a:p>
            <a:pPr algn="r"/>
            <a:r>
              <a:rPr lang="ru-RU" sz="3600">
                <a:solidFill>
                  <a:srgbClr val="000000"/>
                </a:solidFill>
                <a:latin typeface="Arial Narrow Italic"/>
                <a:ea typeface="Arial Narrow Italic"/>
                <a:cs typeface="Arial Narrow Italic"/>
              </a:rPr>
              <a:t> и местный колорит!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Изображение 2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313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Изображение 4" descr="новый забор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2988" y="230188"/>
            <a:ext cx="3289300" cy="2463800"/>
          </a:xfrm>
          <a:prstGeom prst="rect">
            <a:avLst/>
          </a:prstGeom>
          <a:solidFill>
            <a:srgbClr val="B9CDE5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0419" name="Изображение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8" y="3406775"/>
            <a:ext cx="4887912" cy="32226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0420" name="Изображение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2289175"/>
            <a:ext cx="2171700" cy="24257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275" y="936625"/>
            <a:ext cx="4625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Arial Narrow Italic"/>
                <a:ea typeface="Arial Narrow Italic"/>
                <a:cs typeface="Arial Narrow Italic"/>
              </a:rPr>
              <a:t>И сотрудники довольны!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42913" y="2693988"/>
            <a:ext cx="6188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0000"/>
                </a:solidFill>
                <a:latin typeface="Arial Narrow Italic"/>
                <a:ea typeface="Arial Narrow Italic"/>
                <a:cs typeface="Arial Narrow Italic"/>
              </a:rPr>
              <a:t>И страхователи  счастливы!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Изображение 2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388" y="-87313"/>
            <a:ext cx="9196388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84313" y="177800"/>
            <a:ext cx="7624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Arial Narrow Italic"/>
                <a:ea typeface="Arial Narrow Italic"/>
                <a:cs typeface="Arial Narrow Italic"/>
              </a:rPr>
              <a:t>Так и мы радуемся за наших клиентов: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88900" y="4340225"/>
            <a:ext cx="10101263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3200">
                <a:latin typeface="Arial Narrow Italic"/>
                <a:ea typeface="Arial Narrow Italic"/>
                <a:cs typeface="Arial Narrow Italic"/>
              </a:rPr>
              <a:t>Выбрав </a:t>
            </a:r>
            <a:r>
              <a:rPr lang="ru-RU" sz="3200">
                <a:solidFill>
                  <a:srgbClr val="008000"/>
                </a:solidFill>
                <a:latin typeface="Arial Narrow Italic"/>
                <a:ea typeface="Arial Narrow Italic"/>
                <a:cs typeface="Arial Narrow Italic"/>
              </a:rPr>
              <a:t>К И А С</a:t>
            </a:r>
            <a:r>
              <a:rPr lang="ru-RU" sz="3200">
                <a:latin typeface="Arial Narrow Italic"/>
                <a:ea typeface="Arial Narrow Italic"/>
                <a:cs typeface="Arial Narrow Italic"/>
              </a:rPr>
              <a:t>, получили:</a:t>
            </a:r>
          </a:p>
          <a:p>
            <a:pPr>
              <a:buFont typeface="Wingdings" pitchFamily="2" charset="2"/>
              <a:buChar char="ü"/>
            </a:pPr>
            <a:r>
              <a:rPr lang="ru-RU" sz="3200">
                <a:latin typeface="Arial Narrow Italic"/>
                <a:ea typeface="Arial Narrow Italic"/>
                <a:cs typeface="Arial Narrow Italic"/>
              </a:rPr>
              <a:t>Единое информационное пространство</a:t>
            </a:r>
          </a:p>
          <a:p>
            <a:pPr>
              <a:buFont typeface="Wingdings" pitchFamily="2" charset="2"/>
              <a:buChar char="ü"/>
            </a:pPr>
            <a:r>
              <a:rPr lang="ru-RU" sz="3200">
                <a:latin typeface="Arial Narrow Italic"/>
                <a:ea typeface="Arial Narrow Italic"/>
                <a:cs typeface="Arial Narrow Italic"/>
              </a:rPr>
              <a:t>Уникальный функционал для всех процессов</a:t>
            </a:r>
          </a:p>
          <a:p>
            <a:pPr>
              <a:buFont typeface="Wingdings" pitchFamily="2" charset="2"/>
              <a:buChar char="ü"/>
            </a:pPr>
            <a:r>
              <a:rPr lang="ru-RU" sz="3200">
                <a:latin typeface="Arial Narrow Italic"/>
                <a:ea typeface="Arial Narrow Italic"/>
                <a:cs typeface="Arial Narrow Italic"/>
              </a:rPr>
              <a:t>Оперативность и эффективность бизнеса</a:t>
            </a:r>
          </a:p>
          <a:p>
            <a:pPr>
              <a:buFont typeface="Wingdings" pitchFamily="2" charset="2"/>
              <a:buChar char="ü"/>
            </a:pPr>
            <a:endParaRPr lang="ru-RU" sz="3200">
              <a:latin typeface="Arial Narrow Italic"/>
              <a:ea typeface="Arial Narrow Italic"/>
              <a:cs typeface="Arial Narrow Italic"/>
            </a:endParaRPr>
          </a:p>
        </p:txBody>
      </p:sp>
      <p:pic>
        <p:nvPicPr>
          <p:cNvPr id="13" name="Picture 6" descr="zurich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7775" y="836613"/>
            <a:ext cx="1441450" cy="86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" name="Picture 7" descr="orbit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0450" y="1195388"/>
            <a:ext cx="835025" cy="95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" name="Picture 8" descr="z-nahodka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16263" y="2544763"/>
            <a:ext cx="206375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91188" y="2898775"/>
            <a:ext cx="2533650" cy="571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5138" y="1992313"/>
            <a:ext cx="1485900" cy="110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98700" y="3387725"/>
            <a:ext cx="2881313" cy="390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5263" y="3406775"/>
            <a:ext cx="1552575" cy="657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" name="Picture 2" descr="C:\Users\User\Documents\Лукьянов Н.А\Лаборатория страхования\top1_11021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77000" y="1852613"/>
            <a:ext cx="1958975" cy="757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" name="Picture 3" descr="C:\Users\User\Documents\Лукьянов Н.А\Лаборатория страхования\logo2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97488" y="957263"/>
            <a:ext cx="2857500" cy="476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" name="Picture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958013" y="4064000"/>
            <a:ext cx="1676400" cy="447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126038" y="3916363"/>
            <a:ext cx="1549400" cy="742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Изображение 5" descr="Texture 2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73125"/>
            <a:ext cx="914400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лако 1"/>
          <p:cNvSpPr/>
          <p:nvPr/>
        </p:nvSpPr>
        <p:spPr>
          <a:xfrm>
            <a:off x="1951038" y="274638"/>
            <a:ext cx="7192962" cy="133667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dirty="0">
              <a:latin typeface="Variete Normal"/>
              <a:cs typeface="Variete Normal"/>
            </a:endParaRPr>
          </a:p>
        </p:txBody>
      </p:sp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23975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2F2F2"/>
                </a:solidFill>
                <a:latin typeface="Arial Narrow Italic"/>
                <a:ea typeface="Arial Narrow Italic"/>
                <a:cs typeface="Arial Narrow Italic"/>
              </a:rPr>
              <a:t>Спасибо за внимание!</a:t>
            </a:r>
          </a:p>
        </p:txBody>
      </p:sp>
      <p:sp>
        <p:nvSpPr>
          <p:cNvPr id="62469" name="Rectangle 3"/>
          <p:cNvSpPr>
            <a:spLocks noChangeArrowheads="1"/>
          </p:cNvSpPr>
          <p:nvPr/>
        </p:nvSpPr>
        <p:spPr bwMode="auto">
          <a:xfrm>
            <a:off x="100013" y="1119188"/>
            <a:ext cx="8672512" cy="573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defTabSz="914400">
              <a:spcBef>
                <a:spcPct val="20000"/>
              </a:spcBef>
              <a:buFont typeface="Arial" charset="0"/>
              <a:buNone/>
            </a:pPr>
            <a:r>
              <a:rPr lang="ru-RU" sz="3200">
                <a:solidFill>
                  <a:srgbClr val="000090"/>
                </a:solidFill>
                <a:latin typeface="Arial Narrow Italic"/>
                <a:ea typeface="Arial Narrow Italic"/>
                <a:cs typeface="Arial Narrow Italic"/>
              </a:rPr>
              <a:t>Подробнее ознакомиться с продуктами и услугами</a:t>
            </a:r>
          </a:p>
          <a:p>
            <a:pPr marL="342900" indent="-342900" algn="ctr" defTabSz="914400">
              <a:spcBef>
                <a:spcPct val="20000"/>
              </a:spcBef>
              <a:buFont typeface="Arial" charset="0"/>
              <a:buNone/>
            </a:pPr>
            <a:r>
              <a:rPr lang="ru-RU" sz="3200">
                <a:solidFill>
                  <a:srgbClr val="000090"/>
                </a:solidFill>
                <a:latin typeface="Arial Narrow Italic"/>
                <a:ea typeface="Arial Narrow Italic"/>
                <a:cs typeface="Arial Narrow Italic"/>
              </a:rPr>
              <a:t>«Лаборатории Страхования»</a:t>
            </a:r>
          </a:p>
          <a:p>
            <a:pPr marL="342900" indent="-342900" algn="ctr" defTabSz="914400">
              <a:spcBef>
                <a:spcPct val="20000"/>
              </a:spcBef>
              <a:buFont typeface="Arial" charset="0"/>
              <a:buNone/>
            </a:pPr>
            <a:r>
              <a:rPr lang="ru-RU" sz="3200">
                <a:solidFill>
                  <a:srgbClr val="000090"/>
                </a:solidFill>
                <a:latin typeface="Arial Narrow Italic"/>
                <a:ea typeface="Arial Narrow Italic"/>
                <a:cs typeface="Arial Narrow Italic"/>
              </a:rPr>
              <a:t>можно на сайте     </a:t>
            </a:r>
            <a:r>
              <a:rPr lang="ru-RU" sz="3200" b="1">
                <a:solidFill>
                  <a:srgbClr val="000090"/>
                </a:solidFill>
                <a:latin typeface="Arial Narrow Italic"/>
                <a:ea typeface="Arial Narrow Italic"/>
                <a:cs typeface="Arial Narrow Italic"/>
              </a:rPr>
              <a:t>-    </a:t>
            </a:r>
            <a:r>
              <a:rPr lang="en-US" sz="3200" b="1">
                <a:solidFill>
                  <a:srgbClr val="000090"/>
                </a:solidFill>
                <a:latin typeface="Arial Narrow Italic"/>
                <a:ea typeface="Arial Narrow Italic"/>
                <a:cs typeface="Arial Narrow Italic"/>
                <a:hlinkClick r:id="rId4"/>
              </a:rPr>
              <a:t>www.inslab.ru</a:t>
            </a:r>
            <a:endParaRPr lang="en-US" sz="3200" b="1">
              <a:solidFill>
                <a:srgbClr val="000090"/>
              </a:solidFill>
              <a:latin typeface="Arial Narrow Italic"/>
              <a:ea typeface="Arial Narrow Italic"/>
              <a:cs typeface="Arial Narrow Italic"/>
            </a:endParaRPr>
          </a:p>
          <a:p>
            <a:pPr marL="342900" indent="-342900" algn="ctr" defTabSz="914400">
              <a:spcBef>
                <a:spcPct val="20000"/>
              </a:spcBef>
              <a:buFont typeface="Arial" charset="0"/>
              <a:buNone/>
            </a:pPr>
            <a:r>
              <a:rPr lang="ru-RU" sz="3200">
                <a:solidFill>
                  <a:srgbClr val="000090"/>
                </a:solidFill>
                <a:latin typeface="Arial Narrow Italic"/>
                <a:ea typeface="Arial Narrow Italic"/>
                <a:cs typeface="Arial Narrow Italic"/>
              </a:rPr>
              <a:t>по телефонам:</a:t>
            </a:r>
          </a:p>
          <a:p>
            <a:pPr marL="342900" indent="-342900" algn="ctr" defTabSz="914400">
              <a:spcBef>
                <a:spcPct val="20000"/>
              </a:spcBef>
              <a:buFont typeface="Arial" charset="0"/>
              <a:buNone/>
            </a:pPr>
            <a:r>
              <a:rPr lang="ru-RU" sz="3200" b="1">
                <a:solidFill>
                  <a:srgbClr val="000090"/>
                </a:solidFill>
                <a:latin typeface="Arial Narrow Italic"/>
                <a:ea typeface="Arial Narrow Italic"/>
                <a:cs typeface="Arial Narrow Italic"/>
              </a:rPr>
              <a:t>+7 (495) 952-80-16 , +7 (495) 660-82-94</a:t>
            </a:r>
          </a:p>
          <a:p>
            <a:pPr marL="342900" indent="-342900" algn="ctr" defTabSz="914400">
              <a:spcBef>
                <a:spcPct val="20000"/>
              </a:spcBef>
              <a:buFont typeface="Arial" charset="0"/>
              <a:buNone/>
            </a:pPr>
            <a:r>
              <a:rPr lang="ru-RU" sz="3200">
                <a:solidFill>
                  <a:srgbClr val="000090"/>
                </a:solidFill>
                <a:latin typeface="Arial Narrow Italic"/>
                <a:ea typeface="Arial Narrow Italic"/>
                <a:cs typeface="Arial Narrow Italic"/>
              </a:rPr>
              <a:t>по электронной почте:      </a:t>
            </a:r>
            <a:r>
              <a:rPr lang="ru-RU" sz="3200" b="1">
                <a:solidFill>
                  <a:srgbClr val="000090"/>
                </a:solidFill>
                <a:latin typeface="Arial Narrow Italic"/>
                <a:ea typeface="Arial Narrow Italic"/>
                <a:cs typeface="Arial Narrow Italic"/>
              </a:rPr>
              <a:t>-     </a:t>
            </a:r>
            <a:r>
              <a:rPr lang="en-US" sz="3200" b="1">
                <a:solidFill>
                  <a:srgbClr val="000090"/>
                </a:solidFill>
                <a:latin typeface="Arial Narrow Italic"/>
                <a:ea typeface="Arial Narrow Italic"/>
                <a:cs typeface="Arial Narrow Italic"/>
              </a:rPr>
              <a:t>inslab@inslab.ru</a:t>
            </a:r>
            <a:endParaRPr lang="ru-RU" sz="3200" b="1">
              <a:solidFill>
                <a:srgbClr val="000090"/>
              </a:solidFill>
              <a:latin typeface="Arial Narrow Italic"/>
              <a:ea typeface="Arial Narrow Italic"/>
              <a:cs typeface="Arial Narrow Italic"/>
            </a:endParaRPr>
          </a:p>
        </p:txBody>
      </p:sp>
      <p:sp>
        <p:nvSpPr>
          <p:cNvPr id="62470" name="Нижний колонтитул 4"/>
          <p:cNvSpPr txBox="1">
            <a:spLocks/>
          </p:cNvSpPr>
          <p:nvPr/>
        </p:nvSpPr>
        <p:spPr bwMode="auto">
          <a:xfrm>
            <a:off x="2149475" y="6326188"/>
            <a:ext cx="475456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en-US">
                <a:solidFill>
                  <a:srgbClr val="376092"/>
                </a:solidFill>
                <a:latin typeface="Arial Narrow Italic"/>
                <a:ea typeface="Arial Narrow Italic"/>
                <a:cs typeface="Arial Narrow Italic"/>
              </a:rPr>
              <a:t>©</a:t>
            </a:r>
            <a:r>
              <a:rPr lang="ru-RU">
                <a:solidFill>
                  <a:srgbClr val="376092"/>
                </a:solidFill>
                <a:latin typeface="Arial Narrow Italic"/>
                <a:ea typeface="Arial Narrow Italic"/>
                <a:cs typeface="Arial Narrow Italic"/>
              </a:rPr>
              <a:t> </a:t>
            </a:r>
            <a:r>
              <a:rPr lang="en-US">
                <a:solidFill>
                  <a:srgbClr val="376092"/>
                </a:solidFill>
                <a:latin typeface="Arial Narrow Italic"/>
                <a:ea typeface="Arial Narrow Italic"/>
                <a:cs typeface="Arial Narrow Italic"/>
              </a:rPr>
              <a:t>2005-201</a:t>
            </a:r>
            <a:r>
              <a:rPr lang="ru-RU">
                <a:solidFill>
                  <a:srgbClr val="376092"/>
                </a:solidFill>
                <a:latin typeface="Arial Narrow Italic"/>
                <a:ea typeface="Arial Narrow Italic"/>
                <a:cs typeface="Arial Narrow Italic"/>
              </a:rPr>
              <a:t>3</a:t>
            </a:r>
            <a:r>
              <a:rPr lang="en-US">
                <a:solidFill>
                  <a:srgbClr val="376092"/>
                </a:solidFill>
                <a:latin typeface="Arial Narrow Italic"/>
                <a:ea typeface="Arial Narrow Italic"/>
                <a:cs typeface="Arial Narrow Italic"/>
              </a:rPr>
              <a:t> </a:t>
            </a:r>
            <a:r>
              <a:rPr lang="ru-RU">
                <a:solidFill>
                  <a:srgbClr val="376092"/>
                </a:solidFill>
                <a:latin typeface="Arial Narrow Italic"/>
                <a:ea typeface="Arial Narrow Italic"/>
                <a:cs typeface="Arial Narrow Italic"/>
              </a:rPr>
              <a:t>«Лаборатория Страхования»</a:t>
            </a:r>
          </a:p>
        </p:txBody>
      </p:sp>
      <p:pic>
        <p:nvPicPr>
          <p:cNvPr id="62471" name="Изображение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0263" y="1295400"/>
            <a:ext cx="3073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Изображение 3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313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Изображение 1" descr="vovka_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4338" y="915988"/>
            <a:ext cx="6208712" cy="48006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70025" y="5991225"/>
            <a:ext cx="6564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3A1B02"/>
                </a:solidFill>
                <a:cs typeface="Arial" charset="0"/>
              </a:rPr>
              <a:t>«Да, всем!» – гордо ответил он.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Изображение 5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313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grab15cu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r="26774"/>
          <a:stretch/>
        </p:blipFill>
        <p:spPr>
          <a:xfrm>
            <a:off x="160991" y="1262405"/>
            <a:ext cx="4118402" cy="514457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68488" y="0"/>
            <a:ext cx="72739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«А знаешь ли ты, Дружок,</a:t>
            </a:r>
          </a:p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что это не всегда </a:t>
            </a:r>
          </a:p>
        </p:txBody>
      </p:sp>
      <p:pic>
        <p:nvPicPr>
          <p:cNvPr id="32772" name="Изображение 8" descr="vovka_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7925" y="2892425"/>
            <a:ext cx="3314700" cy="24511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08475" y="5461000"/>
            <a:ext cx="49895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«Да, ладно, чего там. </a:t>
            </a:r>
          </a:p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Страхуй себе, да страхуй»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222875" y="430213"/>
            <a:ext cx="33766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легко и просто? 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437063" y="1168400"/>
            <a:ext cx="47339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Да и об едином страховом пространстве </a:t>
            </a:r>
          </a:p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подумать не мешало бы»</a:t>
            </a:r>
          </a:p>
          <a:p>
            <a:endParaRPr lang="ru-RU" sz="3000">
              <a:solidFill>
                <a:srgbClr val="3A1B02"/>
              </a:solidFill>
              <a:latin typeface="Arial Narrow Italic"/>
              <a:ea typeface="Arial Narrow Italic"/>
              <a:cs typeface="Arial Narrow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Изображение 10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Изображение 1" descr="киас.jpg"/>
          <p:cNvPicPr>
            <a:picLocks noChangeAspect="1"/>
          </p:cNvPicPr>
          <p:nvPr/>
        </p:nvPicPr>
        <p:blipFill>
          <a:blip r:embed="rId3"/>
          <a:srcRect l="5266" r="3896"/>
          <a:stretch>
            <a:fillRect/>
          </a:stretch>
        </p:blipFill>
        <p:spPr bwMode="auto">
          <a:xfrm>
            <a:off x="193675" y="668338"/>
            <a:ext cx="5278438" cy="4013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 rot="21235470">
            <a:off x="3046413" y="3133725"/>
            <a:ext cx="755650" cy="635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 rot="-372078">
            <a:off x="3062288" y="3265488"/>
            <a:ext cx="723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90"/>
                </a:solidFill>
                <a:latin typeface="Calibri" pitchFamily="34" charset="0"/>
              </a:rPr>
              <a:t>КИАС</a:t>
            </a:r>
          </a:p>
        </p:txBody>
      </p:sp>
      <p:sp>
        <p:nvSpPr>
          <p:cNvPr id="6" name="TextBox 5"/>
          <p:cNvSpPr txBox="1"/>
          <p:nvPr/>
        </p:nvSpPr>
        <p:spPr>
          <a:xfrm rot="20970934">
            <a:off x="2781300" y="2798763"/>
            <a:ext cx="12128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rgbClr val="000090"/>
                </a:solidFill>
                <a:latin typeface="+mn-lt"/>
              </a:rPr>
              <a:t>Лаборатория</a:t>
            </a:r>
            <a:endParaRPr lang="ru-RU" sz="135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 rot="-437908">
            <a:off x="2914650" y="3763963"/>
            <a:ext cx="1152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0090"/>
                </a:solidFill>
                <a:latin typeface="Calibri" pitchFamily="34" charset="0"/>
              </a:rPr>
              <a:t>Страхования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65413" y="0"/>
            <a:ext cx="54991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«Может сначала почитаешь? </a:t>
            </a:r>
          </a:p>
        </p:txBody>
      </p:sp>
      <p:pic>
        <p:nvPicPr>
          <p:cNvPr id="33800" name="Изображение 8" descr="да ладно вам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2113" y="3611563"/>
            <a:ext cx="3614737" cy="31845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5775" y="4846638"/>
            <a:ext cx="49101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«Да что я маленький !?</a:t>
            </a:r>
          </a:p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И своими силами справлюсь.</a:t>
            </a:r>
          </a:p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У меня 5 за </a:t>
            </a:r>
            <a:r>
              <a:rPr lang="en-US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EXCEL</a:t>
            </a:r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!»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34063" y="1454150"/>
            <a:ext cx="31003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И систему </a:t>
            </a:r>
          </a:p>
          <a:p>
            <a:pPr algn="r"/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найдешь?» </a:t>
            </a:r>
            <a:endParaRPr lang="ru-RU" sz="3000">
              <a:latin typeface="Arial Narrow Italic"/>
              <a:ea typeface="Arial Narrow Italic"/>
              <a:cs typeface="Arial Narrow Italic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Изображение 6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313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Изображение 1" descr="vovka_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" y="1341438"/>
            <a:ext cx="4144963" cy="36290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90688" y="-20638"/>
            <a:ext cx="7389812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«Ну, дружочек, тогда тебе дорога</a:t>
            </a:r>
          </a:p>
          <a:p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 в тридевятое страховое государство!</a:t>
            </a:r>
          </a:p>
        </p:txBody>
      </p:sp>
      <p:pic>
        <p:nvPicPr>
          <p:cNvPr id="5" name="Изображение 4" descr="vovka _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0813" y="3559175"/>
            <a:ext cx="3687762" cy="29876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075" y="5659438"/>
            <a:ext cx="51387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И начались у нашего Вовки</a:t>
            </a:r>
          </a:p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 страховые будни: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13325" y="1676400"/>
            <a:ext cx="41306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Думаю стажировка </a:t>
            </a:r>
          </a:p>
          <a:p>
            <a:r>
              <a:rPr lang="ru-RU" sz="32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тебе не помешает!»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5250" y="4970463"/>
            <a:ext cx="48402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Уж послала, так послала.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Изображение 3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Изображение 5" descr="vovka_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" y="150813"/>
            <a:ext cx="8364538" cy="63642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98775" y="150813"/>
            <a:ext cx="70310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То физики со своим имуществом </a:t>
            </a:r>
          </a:p>
          <a:p>
            <a:r>
              <a:rPr lang="ru-RU" sz="30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и несчастными случаями …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Изображение 3" descr="Texture 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313"/>
            <a:ext cx="914400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Изображение 1" descr="vovka_12.jpg"/>
          <p:cNvPicPr>
            <a:picLocks noChangeAspect="1"/>
          </p:cNvPicPr>
          <p:nvPr/>
        </p:nvPicPr>
        <p:blipFill>
          <a:blip r:embed="rId3"/>
          <a:srcRect b="6435"/>
          <a:stretch>
            <a:fillRect/>
          </a:stretch>
        </p:blipFill>
        <p:spPr bwMode="auto">
          <a:xfrm>
            <a:off x="490538" y="649288"/>
            <a:ext cx="8196262" cy="53133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8963" y="6069013"/>
            <a:ext cx="82534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3A1B02"/>
                </a:solidFill>
                <a:latin typeface="Arial Narrow Italic"/>
                <a:ea typeface="Arial Narrow Italic"/>
                <a:cs typeface="Arial Narrow Italic"/>
              </a:rPr>
              <a:t>То строители со своим недостроем …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-20638"/>
            <a:ext cx="2493963" cy="765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LABORATORY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f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Avenir Black"/>
              </a:rPr>
              <a:t> INSURANCE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Aveni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kern="1200" cap="none" spc="0" normalizeH="0" baseline="0" noProof="0" dirty="0" smtClean="0">
            <a:ln>
              <a:noFill/>
            </a:ln>
            <a:solidFill>
              <a:schemeClr val="accent1">
                <a:lumMod val="75000"/>
              </a:schemeClr>
            </a:solidFill>
            <a:effectLst/>
            <a:uLnTx/>
            <a:uFillTx/>
            <a:latin typeface="Arial" charset="0"/>
            <a:ea typeface="+mn-ea"/>
            <a:cs typeface="Arial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4524</TotalTime>
  <Words>551</Words>
  <Application>Microsoft Office PowerPoint</Application>
  <PresentationFormat>On-screen Show (4:3)</PresentationFormat>
  <Paragraphs>189</Paragraphs>
  <Slides>33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56" baseType="lpstr">
      <vt:lpstr>Calibri</vt:lpstr>
      <vt:lpstr>Arial</vt:lpstr>
      <vt:lpstr>AppleMyungjo</vt:lpstr>
      <vt:lpstr>Avenir Black</vt:lpstr>
      <vt:lpstr>Arial Narrow</vt:lpstr>
      <vt:lpstr>Arial Narrow Italic</vt:lpstr>
      <vt:lpstr>Wingdings</vt:lpstr>
      <vt:lpstr>Variete Normal</vt:lpstr>
      <vt:lpstr>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Олесюк</cp:lastModifiedBy>
  <cp:revision>107</cp:revision>
  <dcterms:created xsi:type="dcterms:W3CDTF">2013-07-25T07:04:54Z</dcterms:created>
  <dcterms:modified xsi:type="dcterms:W3CDTF">2013-09-05T07:33:24Z</dcterms:modified>
</cp:coreProperties>
</file>