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0"/>
  </p:notesMasterIdLst>
  <p:handoutMasterIdLst>
    <p:handoutMasterId r:id="rId11"/>
  </p:handoutMasterIdLst>
  <p:sldIdLst>
    <p:sldId id="387" r:id="rId2"/>
    <p:sldId id="416" r:id="rId3"/>
    <p:sldId id="417" r:id="rId4"/>
    <p:sldId id="389" r:id="rId5"/>
    <p:sldId id="409" r:id="rId6"/>
    <p:sldId id="418" r:id="rId7"/>
    <p:sldId id="420" r:id="rId8"/>
    <p:sldId id="419" r:id="rId9"/>
  </p:sldIdLst>
  <p:sldSz cx="9144000" cy="6858000" type="screen4x3"/>
  <p:notesSz cx="9144000" cy="6858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800000"/>
    <a:srgbClr val="666666"/>
    <a:srgbClr val="CCCCCC"/>
    <a:srgbClr val="FFFFFF"/>
    <a:srgbClr val="881111"/>
    <a:srgbClr val="9E0000"/>
    <a:srgbClr val="F61A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08" autoAdjust="0"/>
    <p:restoredTop sz="95477" autoAdjust="0"/>
  </p:normalViewPr>
  <p:slideViewPr>
    <p:cSldViewPr>
      <p:cViewPr>
        <p:scale>
          <a:sx n="120" d="100"/>
          <a:sy n="120" d="100"/>
        </p:scale>
        <p:origin x="-930" y="-48"/>
      </p:cViewPr>
      <p:guideLst>
        <p:guide orient="horz" pos="4319"/>
        <p:guide pos="575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31" d="100"/>
          <a:sy n="131" d="100"/>
        </p:scale>
        <p:origin x="-1848" y="-84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5C47D-27A0-4431-9827-1E981B0E6494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4FA49-BC46-42FC-889D-8C1C9DC2E0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484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22112-1F59-47B9-ACC0-FC53BF91D4B1}" type="datetimeFigureOut">
              <a:rPr lang="ru-RU" smtClean="0"/>
              <a:t>02.11.2016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44FD7-6C23-4E3D-9B39-3BCB042B1E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79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96300" y="6561138"/>
            <a:ext cx="540196" cy="160337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44E5D52-D194-47C2-8C97-12D2B4FC8EB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Объект 2"/>
          <p:cNvSpPr>
            <a:spLocks noGrp="1"/>
          </p:cNvSpPr>
          <p:nvPr>
            <p:ph idx="1"/>
          </p:nvPr>
        </p:nvSpPr>
        <p:spPr>
          <a:xfrm>
            <a:off x="142875" y="1172329"/>
            <a:ext cx="8229600" cy="4525963"/>
          </a:xfrm>
          <a:prstGeom prst="rect">
            <a:avLst/>
          </a:prstGeom>
        </p:spPr>
        <p:txBody>
          <a:bodyPr lIns="0" tIns="0" rIns="0" bIns="0"/>
          <a:lstStyle>
            <a:lvl1pPr marL="182563" indent="-182563">
              <a:defRPr sz="1600"/>
            </a:lvl1pPr>
            <a:lvl2pPr marL="358775" indent="-176213">
              <a:defRPr sz="1400"/>
            </a:lvl2pPr>
            <a:lvl3pPr marL="541338" indent="-182563">
              <a:defRPr sz="1200"/>
            </a:lvl3pPr>
            <a:lvl4pPr marL="715963" indent="-174625">
              <a:defRPr sz="800"/>
            </a:lvl4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>
          <a:xfrm>
            <a:off x="143508" y="6561138"/>
            <a:ext cx="1440160" cy="160127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defRPr sz="1000"/>
            </a:lvl1pPr>
          </a:lstStyle>
          <a:p>
            <a:r>
              <a:rPr lang="ru-RU" smtClean="0"/>
              <a:t>Источник:</a:t>
            </a:r>
            <a:endParaRPr lang="ru-RU" dirty="0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8496300" y="6561138"/>
            <a:ext cx="540196" cy="160337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r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44E5D52-D194-47C2-8C97-12D2B4FC8EB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43508" y="116632"/>
            <a:ext cx="8280920" cy="540593"/>
          </a:xfrm>
          <a:prstGeom prst="rect">
            <a:avLst/>
          </a:prstGeom>
        </p:spPr>
        <p:txBody>
          <a:bodyPr wrap="square" lIns="0" tIns="0" rIns="0" bIns="0"/>
          <a:lstStyle>
            <a:lvl1pPr>
              <a:defRPr sz="18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6150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66382556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4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5058" name="Picture 2" descr="C:\Users\IvanovKA\Desktop\Работа\Шаблон для МСК\LOGO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000" y="108000"/>
            <a:ext cx="576000" cy="58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1103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19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68520022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05" name="think-cell Slide" r:id="rId4" imgW="369" imgH="370" progId="TCLayout.ActiveDocument.1">
                  <p:embed/>
                </p:oleObj>
              </mc:Choice>
              <mc:Fallback>
                <p:oleObj name="think-cell Slide" r:id="rId4" imgW="369" imgH="3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2" descr="D:\Downloads\главный-слайд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650" y="0"/>
            <a:ext cx="9160650" cy="6870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295635" y="3984736"/>
            <a:ext cx="5436604" cy="1384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b="1" dirty="0">
                <a:solidFill>
                  <a:srgbClr val="FFFFFF"/>
                </a:solidFill>
              </a:rPr>
              <a:t>Повышение эффективности в условиях ограниченных </a:t>
            </a:r>
            <a:r>
              <a:rPr lang="ru-RU" b="1" dirty="0" smtClean="0">
                <a:solidFill>
                  <a:srgbClr val="FFFFFF"/>
                </a:solidFill>
              </a:rPr>
              <a:t>ресурсов.</a:t>
            </a:r>
          </a:p>
          <a:p>
            <a:r>
              <a:rPr lang="ru-RU" b="1" dirty="0" smtClean="0">
                <a:solidFill>
                  <a:srgbClr val="FFFFFF"/>
                </a:solidFill>
              </a:rPr>
              <a:t>Конференция «Повышение эффективности корпоративных </a:t>
            </a:r>
            <a:r>
              <a:rPr lang="ru-RU" b="1" dirty="0" smtClean="0">
                <a:solidFill>
                  <a:srgbClr val="FFFFFF"/>
                </a:solidFill>
              </a:rPr>
              <a:t>бизнес-процессов</a:t>
            </a:r>
            <a:r>
              <a:rPr lang="ru-RU" b="1" dirty="0" smtClean="0">
                <a:solidFill>
                  <a:srgbClr val="FFFFFF"/>
                </a:solidFill>
              </a:rPr>
              <a:t>». </a:t>
            </a:r>
            <a:r>
              <a:rPr lang="en-US" b="1" dirty="0" smtClean="0">
                <a:solidFill>
                  <a:srgbClr val="FFFFFF"/>
                </a:solidFill>
              </a:rPr>
              <a:t>CFO</a:t>
            </a:r>
            <a:r>
              <a:rPr lang="ru-RU" b="1" dirty="0" smtClean="0">
                <a:solidFill>
                  <a:srgbClr val="FFFFFF"/>
                </a:solidFill>
              </a:rPr>
              <a:t>.</a:t>
            </a:r>
            <a:r>
              <a:rPr lang="en-US" b="1" dirty="0" smtClean="0">
                <a:solidFill>
                  <a:srgbClr val="FFFFFF"/>
                </a:solidFill>
              </a:rPr>
              <a:t>Russia</a:t>
            </a:r>
            <a:r>
              <a:rPr lang="ru-RU" b="1" dirty="0" smtClean="0">
                <a:solidFill>
                  <a:srgbClr val="FFFFFF"/>
                </a:solidFill>
              </a:rPr>
              <a:t>.</a:t>
            </a:r>
            <a:endParaRPr lang="ru-RU" b="1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635" y="5445224"/>
            <a:ext cx="208823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600" dirty="0" smtClean="0">
                <a:solidFill>
                  <a:srgbClr val="FFFFFF"/>
                </a:solidFill>
              </a:rPr>
              <a:t>27.10.2016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5635" y="5739063"/>
            <a:ext cx="3268039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600" dirty="0" err="1" smtClean="0">
                <a:solidFill>
                  <a:srgbClr val="FFFFFF"/>
                </a:solidFill>
              </a:rPr>
              <a:t>Е.Г.Стрельченко</a:t>
            </a:r>
            <a:endParaRPr lang="ru-RU" sz="16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90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Страховая группа МСК </a:t>
            </a:r>
            <a:r>
              <a:rPr lang="ru-RU" dirty="0" smtClean="0"/>
              <a:t>входи</a:t>
            </a:r>
            <a:r>
              <a:rPr lang="ru-RU" dirty="0"/>
              <a:t>т</a:t>
            </a:r>
            <a:r>
              <a:rPr lang="ru-RU" dirty="0" smtClean="0"/>
              <a:t> </a:t>
            </a:r>
            <a:r>
              <a:rPr lang="ru-RU" dirty="0"/>
              <a:t>в Группу ВТБ, являлась системно значимым страховщиком.</a:t>
            </a:r>
          </a:p>
          <a:p>
            <a:pPr marL="0" indent="0">
              <a:buNone/>
            </a:pPr>
            <a:r>
              <a:rPr lang="ru-RU" dirty="0"/>
              <a:t>Октябрь 2016 года - объединение страхового бизнеса группы под одной компанией ВТБ Страхование.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Описанные далее процессы и результаты относятся к периоду 2014-2015 гг. , ТОП 15 в рейтинге страховщиков, </a:t>
            </a:r>
            <a:r>
              <a:rPr lang="ru-RU" dirty="0" smtClean="0"/>
              <a:t>60 филиалов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В</a:t>
            </a:r>
            <a:r>
              <a:rPr lang="ru-RU" dirty="0" smtClean="0"/>
              <a:t>опрос </a:t>
            </a:r>
            <a:r>
              <a:rPr lang="ru-RU" dirty="0"/>
              <a:t>повышения эффективности при ограниченных </a:t>
            </a:r>
            <a:r>
              <a:rPr lang="ru-RU" dirty="0" smtClean="0"/>
              <a:t>ресурсах был наиболее актуальным.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lvl="0" indent="0">
              <a:buNone/>
            </a:pPr>
            <a:r>
              <a:rPr lang="ru-RU" sz="1800" b="1" dirty="0">
                <a:solidFill>
                  <a:srgbClr val="FF0000"/>
                </a:solidFill>
              </a:rPr>
              <a:t>Решение - внедрение </a:t>
            </a:r>
            <a:r>
              <a:rPr lang="en-US" sz="1800" b="1" dirty="0">
                <a:solidFill>
                  <a:srgbClr val="FF0000"/>
                </a:solidFill>
              </a:rPr>
              <a:t>ERP </a:t>
            </a:r>
            <a:r>
              <a:rPr lang="ru-RU" sz="1800" b="1" dirty="0" smtClean="0">
                <a:solidFill>
                  <a:srgbClr val="FF0000"/>
                </a:solidFill>
              </a:rPr>
              <a:t>системы, </a:t>
            </a:r>
            <a:r>
              <a:rPr lang="ru-RU" sz="1800" b="1" dirty="0">
                <a:solidFill>
                  <a:srgbClr val="FF0000"/>
                </a:solidFill>
              </a:rPr>
              <a:t>максимальная централизация и автоматизация всех бизнес-процессов. </a:t>
            </a:r>
            <a:endParaRPr lang="ru-RU" sz="1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1800" b="1" i="1" dirty="0" smtClean="0">
                <a:solidFill>
                  <a:srgbClr val="FF0000"/>
                </a:solidFill>
              </a:rPr>
              <a:t>Такое ИТ решение  </a:t>
            </a:r>
            <a:r>
              <a:rPr lang="ru-RU" sz="1800" b="1" i="1" dirty="0">
                <a:solidFill>
                  <a:srgbClr val="FF0000"/>
                </a:solidFill>
              </a:rPr>
              <a:t>- </a:t>
            </a:r>
            <a:r>
              <a:rPr lang="ru-RU" sz="1800" b="1" i="1" dirty="0" smtClean="0">
                <a:solidFill>
                  <a:srgbClr val="FF0000"/>
                </a:solidFill>
              </a:rPr>
              <a:t>«КИАС</a:t>
            </a:r>
            <a:r>
              <a:rPr lang="ru-RU" sz="1800" b="1" i="1" dirty="0">
                <a:solidFill>
                  <a:srgbClr val="FF0000"/>
                </a:solidFill>
              </a:rPr>
              <a:t>», </a:t>
            </a:r>
            <a:r>
              <a:rPr lang="ru-RU" sz="1800" b="1" i="1" dirty="0" err="1">
                <a:solidFill>
                  <a:srgbClr val="FF0000"/>
                </a:solidFill>
              </a:rPr>
              <a:t>вендор</a:t>
            </a:r>
            <a:r>
              <a:rPr lang="ru-RU" sz="1800" b="1" i="1" dirty="0">
                <a:solidFill>
                  <a:srgbClr val="FF0000"/>
                </a:solidFill>
              </a:rPr>
              <a:t> - «Лаборатория страхования»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Информация о компании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5743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/>
              <a:t>Повышение эффективности при ограниченных ресурсах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764704"/>
            <a:ext cx="8784976" cy="115212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b="1" dirty="0"/>
              <a:t>Акционером были поставлены задачи</a:t>
            </a:r>
            <a:r>
              <a:rPr lang="en-US" b="1" dirty="0"/>
              <a:t>:</a:t>
            </a:r>
          </a:p>
          <a:p>
            <a:pPr>
              <a:buFontTx/>
              <a:buChar char="-"/>
            </a:pPr>
            <a:r>
              <a:rPr lang="ru-RU" dirty="0"/>
              <a:t>сокращение затрат более чем на 50% </a:t>
            </a:r>
            <a:endParaRPr lang="en-US" dirty="0"/>
          </a:p>
          <a:p>
            <a:pPr>
              <a:buFontTx/>
              <a:buChar char="-"/>
            </a:pPr>
            <a:r>
              <a:rPr lang="ru-RU" dirty="0"/>
              <a:t>стандартизация бизнес-процессов</a:t>
            </a:r>
            <a:endParaRPr lang="en-US" dirty="0"/>
          </a:p>
          <a:p>
            <a:pPr>
              <a:buFontTx/>
              <a:buChar char="-"/>
            </a:pPr>
            <a:r>
              <a:rPr lang="ru-RU" dirty="0"/>
              <a:t>повышение эффективности </a:t>
            </a:r>
            <a:r>
              <a:rPr lang="ru-RU" dirty="0" smtClean="0"/>
              <a:t>процессов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3140968"/>
            <a:ext cx="8784976" cy="352839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b="1" dirty="0" smtClean="0"/>
              <a:t>Стандартизация</a:t>
            </a:r>
            <a:r>
              <a:rPr lang="en-US" b="1" dirty="0" smtClean="0"/>
              <a:t>:</a:t>
            </a:r>
          </a:p>
          <a:p>
            <a:r>
              <a:rPr lang="en-US" dirty="0" smtClean="0"/>
              <a:t>-</a:t>
            </a:r>
            <a:r>
              <a:rPr lang="ru-RU" dirty="0" smtClean="0"/>
              <a:t>SWOT-анализ</a:t>
            </a:r>
            <a:r>
              <a:rPr lang="en-US" dirty="0" smtClean="0"/>
              <a:t> </a:t>
            </a:r>
            <a:r>
              <a:rPr lang="ru-RU" dirty="0" smtClean="0"/>
              <a:t>процессов (анализ действующих регламентов, анкетирование, хронометраж процессов)</a:t>
            </a:r>
          </a:p>
          <a:p>
            <a:r>
              <a:rPr lang="ru-RU" dirty="0" smtClean="0"/>
              <a:t>-выделение особенно проблемных областей</a:t>
            </a:r>
          </a:p>
          <a:p>
            <a:r>
              <a:rPr lang="ru-RU" b="1" dirty="0" smtClean="0"/>
              <a:t>Повышение эффективности</a:t>
            </a:r>
            <a:r>
              <a:rPr lang="en-US" b="1" dirty="0" smtClean="0"/>
              <a:t>:</a:t>
            </a:r>
            <a:endParaRPr lang="ru-RU" b="1" dirty="0" smtClean="0"/>
          </a:p>
          <a:p>
            <a:r>
              <a:rPr lang="ru-RU" dirty="0" smtClean="0"/>
              <a:t>-полная вовлеченность в процесс реорганизации руководства компании</a:t>
            </a:r>
          </a:p>
          <a:p>
            <a:r>
              <a:rPr lang="ru-RU" dirty="0" smtClean="0"/>
              <a:t>-принятие решения о централизации </a:t>
            </a:r>
          </a:p>
          <a:p>
            <a:r>
              <a:rPr lang="ru-RU" dirty="0" smtClean="0"/>
              <a:t>-выделение процессов, в результате автоматизации которых можно полностью отказаться от ручного труда</a:t>
            </a:r>
          </a:p>
          <a:p>
            <a:r>
              <a:rPr lang="ru-RU" dirty="0" smtClean="0"/>
              <a:t>-выделение </a:t>
            </a:r>
            <a:r>
              <a:rPr lang="ru-RU" dirty="0"/>
              <a:t>процессов, в результате автоматизации которых можно значительное увеличить скорость обработки информации </a:t>
            </a:r>
          </a:p>
          <a:p>
            <a:r>
              <a:rPr lang="ru-RU" dirty="0" smtClean="0"/>
              <a:t>-выбор </a:t>
            </a:r>
            <a:r>
              <a:rPr lang="ru-RU" dirty="0"/>
              <a:t>ИТ решения </a:t>
            </a:r>
            <a:r>
              <a:rPr lang="ru-RU" dirty="0" smtClean="0"/>
              <a:t>позволяющего обеспечить повышение эффективности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988841"/>
            <a:ext cx="8784976" cy="108012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b="1" dirty="0" smtClean="0"/>
              <a:t>Основные затраты, требующие сокращения</a:t>
            </a:r>
            <a:r>
              <a:rPr lang="en-US" b="1" dirty="0" smtClean="0"/>
              <a:t>:</a:t>
            </a:r>
          </a:p>
          <a:p>
            <a:r>
              <a:rPr lang="en-US" dirty="0" smtClean="0"/>
              <a:t>-</a:t>
            </a:r>
            <a:r>
              <a:rPr lang="ru-RU" dirty="0" smtClean="0"/>
              <a:t>персонал (собственно затраты на персонал и АХР)</a:t>
            </a:r>
          </a:p>
          <a:p>
            <a:r>
              <a:rPr lang="ru-RU" dirty="0" smtClean="0"/>
              <a:t>-бюджет ИТ (инфраструктура и приложения)</a:t>
            </a:r>
          </a:p>
        </p:txBody>
      </p:sp>
    </p:spTree>
    <p:extLst>
      <p:ext uri="{BB962C8B-B14F-4D97-AF65-F5344CB8AC3E}">
        <p14:creationId xmlns:p14="http://schemas.microsoft.com/office/powerpoint/2010/main" val="238772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Централизация</a:t>
            </a:r>
            <a:endParaRPr lang="ru-RU" dirty="0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137296" y="1330846"/>
            <a:ext cx="1122336" cy="4248150"/>
          </a:xfrm>
          <a:prstGeom prst="rect">
            <a:avLst/>
          </a:prstGeom>
          <a:solidFill>
            <a:srgbClr val="881111"/>
          </a:solidFill>
          <a:ln w="635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"/>
            </a:endParaRP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268709" y="1491416"/>
            <a:ext cx="1165575" cy="757238"/>
          </a:xfrm>
          <a:prstGeom prst="rect">
            <a:avLst/>
          </a:prstGeom>
          <a:solidFill>
            <a:srgbClr val="CCCCCC"/>
          </a:solidFill>
          <a:ln w="635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85000"/>
              </a:prstClr>
            </a:outerShdw>
          </a:effectLst>
        </p:spPr>
        <p:txBody>
          <a:bodyPr lIns="36000" rIns="36000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</a:rPr>
              <a:t>Филиал, точка продаж 1</a:t>
            </a: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268709" y="2348880"/>
            <a:ext cx="1165575" cy="757238"/>
          </a:xfrm>
          <a:prstGeom prst="rect">
            <a:avLst/>
          </a:prstGeom>
          <a:solidFill>
            <a:srgbClr val="CCCCCC"/>
          </a:solidFill>
          <a:ln w="635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85000"/>
              </a:prstClr>
            </a:outerShdw>
          </a:effectLst>
        </p:spPr>
        <p:txBody>
          <a:bodyPr lIns="36000" rIns="3600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100" b="1" kern="0" dirty="0" smtClean="0">
                <a:solidFill>
                  <a:srgbClr val="000000"/>
                </a:solidFill>
                <a:cs typeface="Arial"/>
              </a:rPr>
              <a:t>Филиал, точка продаж 2</a:t>
            </a:r>
            <a:endParaRPr lang="ru-RU" sz="1100" b="1" kern="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268709" y="4572522"/>
            <a:ext cx="1165575" cy="757238"/>
          </a:xfrm>
          <a:prstGeom prst="rect">
            <a:avLst/>
          </a:prstGeom>
          <a:solidFill>
            <a:srgbClr val="CCCCCC"/>
          </a:solidFill>
          <a:ln w="635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85000"/>
              </a:prstClr>
            </a:outerShdw>
          </a:effectLst>
        </p:spPr>
        <p:txBody>
          <a:bodyPr lIns="36000" rIns="3600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100" b="1" kern="0" dirty="0">
                <a:solidFill>
                  <a:srgbClr val="000000"/>
                </a:solidFill>
                <a:cs typeface="Arial"/>
              </a:rPr>
              <a:t>Филиал, точка продаж </a:t>
            </a:r>
            <a:r>
              <a:rPr lang="en-US" sz="1100" b="1" kern="0" dirty="0" smtClean="0">
                <a:solidFill>
                  <a:srgbClr val="000000"/>
                </a:solidFill>
                <a:cs typeface="Arial"/>
              </a:rPr>
              <a:t>N</a:t>
            </a:r>
            <a:endParaRPr lang="ru-RU" sz="1100" b="1" kern="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19" name="AutoShape 20"/>
          <p:cNvSpPr>
            <a:spLocks noChangeArrowheads="1"/>
          </p:cNvSpPr>
          <p:nvPr/>
        </p:nvSpPr>
        <p:spPr bwMode="auto">
          <a:xfrm rot="5400000">
            <a:off x="4461410" y="3228936"/>
            <a:ext cx="3924300" cy="534768"/>
          </a:xfrm>
          <a:prstGeom prst="triangle">
            <a:avLst>
              <a:gd name="adj" fmla="val 52204"/>
            </a:avLst>
          </a:prstGeom>
          <a:solidFill>
            <a:srgbClr val="666666"/>
          </a:solidFill>
          <a:ln w="635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91427" tIns="45713" rIns="91427" bIns="45713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"/>
            </a:endParaRPr>
          </a:p>
        </p:txBody>
      </p:sp>
      <p:sp>
        <p:nvSpPr>
          <p:cNvPr id="20" name="AutoShape 21"/>
          <p:cNvSpPr>
            <a:spLocks noChangeArrowheads="1"/>
          </p:cNvSpPr>
          <p:nvPr/>
        </p:nvSpPr>
        <p:spPr bwMode="auto">
          <a:xfrm>
            <a:off x="6732241" y="1402284"/>
            <a:ext cx="2160240" cy="4068762"/>
          </a:xfrm>
          <a:prstGeom prst="roundRect">
            <a:avLst>
              <a:gd name="adj" fmla="val 13039"/>
            </a:avLst>
          </a:prstGeom>
          <a:solidFill>
            <a:srgbClr val="CCCCCC"/>
          </a:solidFill>
          <a:ln w="6350">
            <a:solidFill>
              <a:srgbClr val="0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85000"/>
              </a:prstClr>
            </a:outerShdw>
          </a:effectLst>
        </p:spPr>
        <p:txBody>
          <a:bodyPr lIns="35995" tIns="35995" rIns="35995" bIns="35995"/>
          <a:lstStyle/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1400" kern="0" dirty="0" smtClean="0">
                <a:solidFill>
                  <a:schemeClr val="bg1"/>
                </a:solidFill>
                <a:cs typeface="Arial"/>
              </a:rPr>
              <a:t>Единый административный центр</a:t>
            </a:r>
          </a:p>
          <a:p>
            <a:pPr marR="0" lvl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1100" i="1" kern="0" dirty="0" smtClean="0">
                <a:solidFill>
                  <a:schemeClr val="bg1"/>
                </a:solidFill>
                <a:cs typeface="Arial"/>
              </a:rPr>
              <a:t>-Операционный центр</a:t>
            </a:r>
          </a:p>
          <a:p>
            <a:pPr marR="0" lvl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1100" i="1" kern="0" dirty="0" smtClean="0">
                <a:solidFill>
                  <a:schemeClr val="bg1"/>
                </a:solidFill>
                <a:cs typeface="Arial"/>
              </a:rPr>
              <a:t>-Центральная бухгалтерия</a:t>
            </a:r>
          </a:p>
          <a:p>
            <a:pPr marR="0" lvl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1100" i="1" kern="0" dirty="0" smtClean="0">
                <a:solidFill>
                  <a:schemeClr val="bg1"/>
                </a:solidFill>
                <a:cs typeface="Arial"/>
              </a:rPr>
              <a:t>-Центр урегулирования убытков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100" i="1" kern="0" dirty="0">
                <a:solidFill>
                  <a:schemeClr val="bg1"/>
                </a:solidFill>
                <a:cs typeface="Arial"/>
              </a:rPr>
              <a:t>-</a:t>
            </a:r>
            <a:r>
              <a:rPr lang="ru-RU" sz="1100" i="1" kern="0" dirty="0" err="1">
                <a:solidFill>
                  <a:schemeClr val="bg1"/>
                </a:solidFill>
                <a:cs typeface="Arial"/>
              </a:rPr>
              <a:t>Колл</a:t>
            </a:r>
            <a:r>
              <a:rPr lang="ru-RU" sz="1100" i="1" kern="0" dirty="0">
                <a:solidFill>
                  <a:schemeClr val="bg1"/>
                </a:solidFill>
                <a:cs typeface="Arial"/>
              </a:rPr>
              <a:t>-центр</a:t>
            </a:r>
          </a:p>
          <a:p>
            <a:pPr marR="0" lvl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ru-RU" sz="1100" i="1" kern="0" dirty="0" smtClean="0">
              <a:solidFill>
                <a:schemeClr val="bg1"/>
              </a:solidFill>
              <a:cs typeface="Arial"/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/>
              </a:rPr>
              <a:t>Агентский центр</a:t>
            </a:r>
          </a:p>
          <a:p>
            <a:pPr marR="0" lvl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ru-RU" sz="1400" kern="0" dirty="0">
                <a:solidFill>
                  <a:schemeClr val="bg1"/>
                </a:solidFill>
                <a:cs typeface="Arial"/>
              </a:rPr>
              <a:t>Судебно-правовой </a:t>
            </a:r>
            <a:r>
              <a:rPr lang="ru-RU" sz="1400" kern="0" dirty="0" smtClean="0">
                <a:solidFill>
                  <a:schemeClr val="bg1"/>
                </a:solidFill>
                <a:cs typeface="Arial"/>
              </a:rPr>
              <a:t>центр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kern="0" dirty="0">
              <a:solidFill>
                <a:schemeClr val="bg1"/>
              </a:solidFill>
              <a:cs typeface="Arial"/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1400" kern="0" noProof="0" dirty="0" err="1">
                <a:solidFill>
                  <a:schemeClr val="bg1"/>
                </a:solidFill>
                <a:cs typeface="Arial"/>
              </a:rPr>
              <a:t>В</a:t>
            </a:r>
            <a:r>
              <a:rPr kumimoji="0" lang="ru-RU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/>
              </a:rPr>
              <a:t>неофисное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/>
              </a:rPr>
              <a:t> хранение документов</a:t>
            </a:r>
          </a:p>
          <a:p>
            <a:pPr marR="0" lvl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/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ru-RU" sz="1400" kern="0" dirty="0">
              <a:solidFill>
                <a:schemeClr val="bg1"/>
              </a:solidFill>
              <a:cs typeface="Arial"/>
            </a:endParaRPr>
          </a:p>
          <a:p>
            <a:pPr marR="0" lvl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47664" y="764704"/>
            <a:ext cx="4824536" cy="216024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 smtClean="0"/>
              <a:t>Централизуемые процессы</a:t>
            </a:r>
          </a:p>
        </p:txBody>
      </p:sp>
      <p:sp>
        <p:nvSpPr>
          <p:cNvPr id="21" name="AutoShape 20"/>
          <p:cNvSpPr>
            <a:spLocks noChangeArrowheads="1"/>
          </p:cNvSpPr>
          <p:nvPr/>
        </p:nvSpPr>
        <p:spPr bwMode="auto">
          <a:xfrm rot="5400000">
            <a:off x="-18442" y="3226946"/>
            <a:ext cx="3924300" cy="504056"/>
          </a:xfrm>
          <a:prstGeom prst="triangle">
            <a:avLst>
              <a:gd name="adj" fmla="val 52204"/>
            </a:avLst>
          </a:prstGeom>
          <a:solidFill>
            <a:srgbClr val="666666"/>
          </a:solidFill>
          <a:ln w="635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lIns="91427" tIns="45713" rIns="91427" bIns="45713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555776" y="1314491"/>
            <a:ext cx="3312368" cy="4248150"/>
          </a:xfrm>
          <a:prstGeom prst="rect">
            <a:avLst/>
          </a:prstGeom>
          <a:solidFill>
            <a:schemeClr val="bg2"/>
          </a:solidFill>
          <a:ln w="635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/>
              <a:t>Ввод договоров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/>
              <a:t>Обработка банковских операций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/>
              <a:t>Расчет и выплата комиссионного вознаграждения посредникам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/>
              <a:t>Административно-хозяйственные расчеты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/>
              <a:t>Урегулирование убытков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/>
              <a:t>С</a:t>
            </a:r>
            <a:r>
              <a:rPr lang="ru-RU" sz="1600" dirty="0" smtClean="0"/>
              <a:t>уброгации и инкассовые списания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/>
              <a:t>Взаимодействие с посредниками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/>
              <a:t>А</a:t>
            </a:r>
            <a:r>
              <a:rPr lang="ru-RU" sz="1600" dirty="0" smtClean="0"/>
              <a:t>рхивное хранение</a:t>
            </a:r>
          </a:p>
          <a:p>
            <a:pPr algn="ctr"/>
            <a:endParaRPr lang="ru-RU" dirty="0" err="1" smtClean="0"/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270669" y="3212976"/>
            <a:ext cx="1165575" cy="864096"/>
          </a:xfrm>
          <a:prstGeom prst="rect">
            <a:avLst/>
          </a:prstGeom>
          <a:solidFill>
            <a:srgbClr val="CCCCCC"/>
          </a:solidFill>
          <a:ln w="635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85000"/>
              </a:prstClr>
            </a:outerShdw>
          </a:effectLst>
        </p:spPr>
        <p:txBody>
          <a:bodyPr lIns="36000" rIns="3600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100" b="1" kern="0" dirty="0" smtClean="0">
                <a:solidFill>
                  <a:srgbClr val="000000"/>
                </a:solidFill>
                <a:cs typeface="Arial"/>
              </a:rPr>
              <a:t>Подразделения головного офиса</a:t>
            </a:r>
            <a:endParaRPr lang="ru-RU" sz="1100" b="1" kern="0" dirty="0"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101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Объект 19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0364214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5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Пример конвейерного процесса. Жизненный цикл договора страхования.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67059" y="699675"/>
            <a:ext cx="2889117" cy="28803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635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>
                <a:solidFill>
                  <a:schemeClr val="bg2"/>
                </a:solidFill>
              </a:rPr>
              <a:t>Ч</a:t>
            </a:r>
            <a:r>
              <a:rPr lang="ru-RU" sz="1200" dirty="0" smtClean="0">
                <a:solidFill>
                  <a:schemeClr val="bg2"/>
                </a:solidFill>
              </a:rPr>
              <a:t>исленность персонала/скорость обработки. Было.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372200" y="699675"/>
            <a:ext cx="2592288" cy="28803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635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>
                <a:solidFill>
                  <a:schemeClr val="bg2"/>
                </a:solidFill>
              </a:rPr>
              <a:t>Численность персонала/скорость обработки. Было.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699675"/>
            <a:ext cx="2868878" cy="288032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635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 smtClean="0">
                <a:solidFill>
                  <a:schemeClr val="bg2"/>
                </a:solidFill>
              </a:rPr>
              <a:t>Процесс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1791213"/>
            <a:ext cx="2903158" cy="8640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635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050" dirty="0" smtClean="0"/>
              <a:t>Прием документов от посредника/штатного сотрудника, заключивших договор. Формирование Акта-приемки передачи документов.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2" y="2852936"/>
            <a:ext cx="2875774" cy="43204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635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 smtClean="0"/>
              <a:t>Ввод договора в ИС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3" y="3530848"/>
            <a:ext cx="2903158" cy="64807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635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100" dirty="0" smtClean="0"/>
              <a:t>Сканирование (электронный архивирование) передача оригинала на </a:t>
            </a:r>
            <a:r>
              <a:rPr lang="ru-RU" sz="1100" dirty="0" err="1" smtClean="0"/>
              <a:t>внеофисное</a:t>
            </a:r>
            <a:r>
              <a:rPr lang="ru-RU" sz="1100" dirty="0" smtClean="0"/>
              <a:t> хранение)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512" y="4416235"/>
            <a:ext cx="2913195" cy="64807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635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100" dirty="0" smtClean="0"/>
              <a:t>Проверка правильности ввода, акцепт договора, выставление счета на оплату страховой премии.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9512" y="5229200"/>
            <a:ext cx="2882776" cy="7200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635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100" dirty="0" smtClean="0"/>
              <a:t>Поступление страховой премии (банк/касса, </a:t>
            </a:r>
            <a:r>
              <a:rPr lang="ru-RU" sz="1100" dirty="0" err="1" smtClean="0"/>
              <a:t>эквайринг</a:t>
            </a:r>
            <a:r>
              <a:rPr lang="ru-RU" sz="1100" dirty="0" smtClean="0"/>
              <a:t>), обработка платежей.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9512" y="6149611"/>
            <a:ext cx="2882776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635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 smtClean="0"/>
              <a:t>Расчеты с посредником по вознаграждению.</a:t>
            </a:r>
          </a:p>
        </p:txBody>
      </p:sp>
      <p:sp>
        <p:nvSpPr>
          <p:cNvPr id="14" name="Стрелка вниз 13"/>
          <p:cNvSpPr/>
          <p:nvPr/>
        </p:nvSpPr>
        <p:spPr>
          <a:xfrm>
            <a:off x="1509924" y="3291892"/>
            <a:ext cx="360040" cy="216024"/>
          </a:xfrm>
          <a:prstGeom prst="downArrow">
            <a:avLst/>
          </a:prstGeom>
          <a:solidFill>
            <a:schemeClr val="bg2"/>
          </a:solidFill>
          <a:ln w="635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 err="1" smtClean="0"/>
          </a:p>
        </p:txBody>
      </p:sp>
      <p:sp>
        <p:nvSpPr>
          <p:cNvPr id="15" name="Стрелка вниз 14"/>
          <p:cNvSpPr/>
          <p:nvPr/>
        </p:nvSpPr>
        <p:spPr>
          <a:xfrm>
            <a:off x="1509924" y="4206871"/>
            <a:ext cx="360040" cy="216024"/>
          </a:xfrm>
          <a:prstGeom prst="downArrow">
            <a:avLst/>
          </a:prstGeom>
          <a:solidFill>
            <a:schemeClr val="bg2"/>
          </a:solidFill>
          <a:ln w="635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 err="1" smtClean="0"/>
          </a:p>
        </p:txBody>
      </p:sp>
      <p:sp>
        <p:nvSpPr>
          <p:cNvPr id="16" name="Стрелка вниз 15"/>
          <p:cNvSpPr/>
          <p:nvPr/>
        </p:nvSpPr>
        <p:spPr>
          <a:xfrm>
            <a:off x="1509924" y="5085184"/>
            <a:ext cx="360040" cy="144016"/>
          </a:xfrm>
          <a:prstGeom prst="downArrow">
            <a:avLst/>
          </a:prstGeom>
          <a:solidFill>
            <a:schemeClr val="bg2"/>
          </a:solidFill>
          <a:ln w="635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 err="1" smtClean="0"/>
          </a:p>
        </p:txBody>
      </p:sp>
      <p:sp>
        <p:nvSpPr>
          <p:cNvPr id="17" name="Стрелка вниз 16"/>
          <p:cNvSpPr/>
          <p:nvPr/>
        </p:nvSpPr>
        <p:spPr>
          <a:xfrm>
            <a:off x="1439652" y="6000874"/>
            <a:ext cx="432048" cy="144016"/>
          </a:xfrm>
          <a:prstGeom prst="downArrow">
            <a:avLst/>
          </a:prstGeom>
          <a:solidFill>
            <a:schemeClr val="bg2"/>
          </a:solidFill>
          <a:ln w="635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 err="1" smtClean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79512" y="1052736"/>
            <a:ext cx="2875775" cy="576064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635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100" dirty="0" smtClean="0"/>
              <a:t>Заключение договора страхования посредником/штатным сотрудником</a:t>
            </a:r>
          </a:p>
        </p:txBody>
      </p:sp>
      <p:sp>
        <p:nvSpPr>
          <p:cNvPr id="19" name="Стрелка вниз 18"/>
          <p:cNvSpPr/>
          <p:nvPr/>
        </p:nvSpPr>
        <p:spPr>
          <a:xfrm>
            <a:off x="1480651" y="1628800"/>
            <a:ext cx="396044" cy="162413"/>
          </a:xfrm>
          <a:prstGeom prst="downArrow">
            <a:avLst/>
          </a:prstGeom>
          <a:solidFill>
            <a:schemeClr val="bg2"/>
          </a:solidFill>
          <a:ln w="635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 err="1" smtClean="0"/>
          </a:p>
        </p:txBody>
      </p:sp>
      <p:sp>
        <p:nvSpPr>
          <p:cNvPr id="23" name="Стрелка вниз 22"/>
          <p:cNvSpPr/>
          <p:nvPr/>
        </p:nvSpPr>
        <p:spPr>
          <a:xfrm>
            <a:off x="1506051" y="2655309"/>
            <a:ext cx="360040" cy="197627"/>
          </a:xfrm>
          <a:prstGeom prst="downArrow">
            <a:avLst/>
          </a:prstGeom>
          <a:solidFill>
            <a:schemeClr val="bg2"/>
          </a:solidFill>
          <a:ln w="635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 err="1" smtClean="0"/>
          </a:p>
        </p:txBody>
      </p:sp>
      <p:sp>
        <p:nvSpPr>
          <p:cNvPr id="24" name="Прямоугольник 23"/>
          <p:cNvSpPr/>
          <p:nvPr/>
        </p:nvSpPr>
        <p:spPr>
          <a:xfrm>
            <a:off x="3297312" y="1052736"/>
            <a:ext cx="5667175" cy="576064"/>
          </a:xfrm>
          <a:prstGeom prst="rect">
            <a:avLst/>
          </a:prstGeom>
          <a:solidFill>
            <a:schemeClr val="bg2"/>
          </a:solidFill>
          <a:ln w="635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 smtClean="0"/>
              <a:t>Заключение не регламентировано, сроки сдачи заключенного договора в офис определены договоров с посредником/штатным сотрудником.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297311" y="1791213"/>
            <a:ext cx="2889117" cy="864096"/>
          </a:xfrm>
          <a:prstGeom prst="rect">
            <a:avLst/>
          </a:prstGeom>
          <a:solidFill>
            <a:schemeClr val="bg2"/>
          </a:solidFill>
          <a:ln w="635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/>
              <a:t>150 человек/1 рабочий день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267059" y="2816932"/>
            <a:ext cx="2457069" cy="468052"/>
          </a:xfrm>
          <a:prstGeom prst="rect">
            <a:avLst/>
          </a:prstGeom>
          <a:solidFill>
            <a:schemeClr val="bg2"/>
          </a:solidFill>
          <a:ln w="635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/>
              <a:t>40 человек/1 рабочий день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293531" y="3558799"/>
            <a:ext cx="2430597" cy="648072"/>
          </a:xfrm>
          <a:prstGeom prst="rect">
            <a:avLst/>
          </a:prstGeom>
          <a:solidFill>
            <a:schemeClr val="bg2"/>
          </a:solidFill>
          <a:ln w="635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/>
              <a:t>150 человек/1 рабочий день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3282185" y="4407367"/>
            <a:ext cx="2426816" cy="648072"/>
          </a:xfrm>
          <a:prstGeom prst="rect">
            <a:avLst/>
          </a:prstGeom>
          <a:solidFill>
            <a:schemeClr val="bg2"/>
          </a:solidFill>
          <a:ln w="635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100" dirty="0" smtClean="0"/>
              <a:t>Коробочные продукты тарифицированы в ИС, не коробочные  - 5 человек / </a:t>
            </a:r>
            <a:r>
              <a:rPr lang="ru-RU" sz="1100" dirty="0"/>
              <a:t>1</a:t>
            </a:r>
            <a:r>
              <a:rPr lang="ru-RU" sz="1100" dirty="0" smtClean="0"/>
              <a:t>-5 рабочих дней.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3267059" y="5229200"/>
            <a:ext cx="2457069" cy="720080"/>
          </a:xfrm>
          <a:prstGeom prst="rect">
            <a:avLst/>
          </a:prstGeom>
          <a:solidFill>
            <a:schemeClr val="bg2"/>
          </a:solidFill>
          <a:ln w="635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ru-RU" sz="1400" dirty="0" smtClean="0"/>
              <a:t>30 человек/1 рабочий день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3267059" y="6149611"/>
            <a:ext cx="2457069" cy="576064"/>
          </a:xfrm>
          <a:prstGeom prst="rect">
            <a:avLst/>
          </a:prstGeom>
          <a:solidFill>
            <a:schemeClr val="bg2"/>
          </a:solidFill>
          <a:ln w="635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000" dirty="0" smtClean="0"/>
              <a:t>Расчеты по физическим лицам автоматизированы полностью, по юридическим 15 человек/5-15 дней.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868144" y="2816932"/>
            <a:ext cx="3101611" cy="468052"/>
          </a:xfrm>
          <a:prstGeom prst="rect">
            <a:avLst/>
          </a:prstGeom>
          <a:solidFill>
            <a:schemeClr val="bg2"/>
          </a:solidFill>
          <a:ln w="635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 smtClean="0"/>
              <a:t>Среднее 150 человек/задержка ввода до полугода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6372200" y="1791213"/>
            <a:ext cx="2592288" cy="864096"/>
          </a:xfrm>
          <a:prstGeom prst="rect">
            <a:avLst/>
          </a:prstGeom>
          <a:solidFill>
            <a:schemeClr val="bg2"/>
          </a:solidFill>
          <a:ln w="635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/>
              <a:t>150 </a:t>
            </a:r>
            <a:r>
              <a:rPr lang="ru-RU" sz="1400" dirty="0" smtClean="0"/>
              <a:t>человек/до 15 рабочих дней.</a:t>
            </a:r>
            <a:endParaRPr lang="ru-RU" sz="14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5868144" y="3530848"/>
            <a:ext cx="3096343" cy="648072"/>
          </a:xfrm>
          <a:prstGeom prst="rect">
            <a:avLst/>
          </a:prstGeom>
          <a:solidFill>
            <a:schemeClr val="bg2"/>
          </a:solidFill>
          <a:ln w="635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 smtClean="0"/>
              <a:t>150 человек/ Нет полного электронного архива, в каждом филиале свой архив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5868145" y="4416235"/>
            <a:ext cx="3096344" cy="668949"/>
          </a:xfrm>
          <a:prstGeom prst="rect">
            <a:avLst/>
          </a:prstGeom>
          <a:solidFill>
            <a:schemeClr val="bg2"/>
          </a:solidFill>
          <a:ln w="635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200" dirty="0"/>
              <a:t>Коробочные продукты тарифицированы </a:t>
            </a:r>
            <a:r>
              <a:rPr lang="ru-RU" sz="1200" dirty="0" smtClean="0"/>
              <a:t>только в ИС ГО.  </a:t>
            </a:r>
            <a:endParaRPr lang="ru-RU" sz="12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5868145" y="5229200"/>
            <a:ext cx="3101610" cy="720080"/>
          </a:xfrm>
          <a:prstGeom prst="rect">
            <a:avLst/>
          </a:prstGeom>
          <a:solidFill>
            <a:schemeClr val="bg2"/>
          </a:solidFill>
          <a:ln w="635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00" dirty="0" smtClean="0"/>
              <a:t>120 человек/ до 3 месяцев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5868146" y="6149611"/>
            <a:ext cx="3096342" cy="576064"/>
          </a:xfrm>
          <a:prstGeom prst="rect">
            <a:avLst/>
          </a:prstGeom>
          <a:solidFill>
            <a:schemeClr val="bg2"/>
          </a:solidFill>
          <a:ln w="635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000" dirty="0"/>
              <a:t>Расчеты по физическим лицам </a:t>
            </a:r>
            <a:r>
              <a:rPr lang="ru-RU" sz="1000" dirty="0" smtClean="0"/>
              <a:t>частично автоматизированы только в ГО , </a:t>
            </a:r>
            <a:r>
              <a:rPr lang="ru-RU" sz="1000" dirty="0"/>
              <a:t>по юридическим </a:t>
            </a:r>
            <a:r>
              <a:rPr lang="ru-RU" sz="1000" dirty="0" smtClean="0"/>
              <a:t>до 100 человек/до 90 </a:t>
            </a:r>
            <a:r>
              <a:rPr lang="ru-RU" sz="1000" dirty="0"/>
              <a:t>дней.</a:t>
            </a:r>
          </a:p>
        </p:txBody>
      </p:sp>
    </p:spTree>
    <p:extLst>
      <p:ext uri="{BB962C8B-B14F-4D97-AF65-F5344CB8AC3E}">
        <p14:creationId xmlns:p14="http://schemas.microsoft.com/office/powerpoint/2010/main" val="286510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ИТ решение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765228"/>
            <a:ext cx="4176464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 err="1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4571998" y="764704"/>
            <a:ext cx="4392489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 err="1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450504"/>
            <a:ext cx="4176464" cy="5104184"/>
          </a:xfrm>
          <a:prstGeom prst="rect">
            <a:avLst/>
          </a:prstGeom>
          <a:solidFill>
            <a:schemeClr val="bg2"/>
          </a:solidFill>
          <a:ln w="635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600" dirty="0"/>
              <a:t>Проблемы интеграции нескольких баз данных. Отдельные СУБД по видам страхования, финансы, бухгалтерия, регионы, </a:t>
            </a:r>
            <a:r>
              <a:rPr lang="ru-RU" sz="1600" dirty="0" smtClean="0"/>
              <a:t>хранилище</a:t>
            </a:r>
            <a:r>
              <a:rPr lang="ru-RU" sz="1600" dirty="0"/>
              <a:t>.</a:t>
            </a:r>
            <a:r>
              <a:rPr lang="ru-RU" sz="1600" dirty="0" smtClean="0"/>
              <a:t> </a:t>
            </a:r>
          </a:p>
          <a:p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/>
              <a:t>Для получения итоговых отчетов требуется извлекать информацию из одной БД для другой, </a:t>
            </a:r>
            <a:r>
              <a:rPr lang="ru-RU" sz="1600" dirty="0" err="1"/>
              <a:t>маппинг</a:t>
            </a:r>
            <a:r>
              <a:rPr lang="ru-RU" sz="1600" dirty="0"/>
              <a:t> ключевых полей, соединение с другими БД</a:t>
            </a:r>
            <a:r>
              <a:rPr lang="ru-RU" sz="1600" dirty="0" smtClean="0"/>
              <a:t>.</a:t>
            </a:r>
          </a:p>
          <a:p>
            <a:endParaRPr lang="ru-RU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/>
              <a:t>Комплексная обработка данных требует выполнения статистического анализа больших массивов данных. Как результат - низкая скорость обработки данных. </a:t>
            </a:r>
            <a:endParaRPr lang="ru-RU" sz="1600" dirty="0" smtClean="0"/>
          </a:p>
          <a:p>
            <a:endParaRPr lang="ru-RU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/>
              <a:t>Громоздкая </a:t>
            </a:r>
            <a:r>
              <a:rPr lang="ru-RU" sz="1600" dirty="0" smtClean="0"/>
              <a:t>архитектура приложений, </a:t>
            </a:r>
            <a:r>
              <a:rPr lang="ru-RU" sz="1600" dirty="0"/>
              <a:t>тяжелая инфраструктура.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71999" y="1450504"/>
            <a:ext cx="4480415" cy="5104184"/>
          </a:xfrm>
          <a:prstGeom prst="rect">
            <a:avLst/>
          </a:prstGeom>
          <a:solidFill>
            <a:schemeClr val="bg2"/>
          </a:solidFill>
          <a:ln w="635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600" dirty="0"/>
              <a:t>Единое информационное </a:t>
            </a:r>
            <a:r>
              <a:rPr lang="ru-RU" sz="1600" dirty="0" smtClean="0"/>
              <a:t>пространство.</a:t>
            </a:r>
          </a:p>
          <a:p>
            <a:r>
              <a:rPr lang="ru-RU" sz="1600" dirty="0" smtClean="0"/>
              <a:t> Конвейер операций исключает  дублирование, позволяет  установить прозрачные </a:t>
            </a:r>
            <a:r>
              <a:rPr lang="en-US" sz="1600" dirty="0" smtClean="0"/>
              <a:t>KPI </a:t>
            </a:r>
            <a:r>
              <a:rPr lang="ru-RU" sz="1600" dirty="0" smtClean="0"/>
              <a:t>для персонала.</a:t>
            </a:r>
          </a:p>
          <a:p>
            <a:r>
              <a:rPr lang="ru-RU" sz="1600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/>
              <a:t>Получение оперативной  информации в </a:t>
            </a:r>
            <a:r>
              <a:rPr lang="ru-RU" sz="1600" dirty="0"/>
              <a:t>режиме </a:t>
            </a:r>
            <a:r>
              <a:rPr lang="ru-RU" sz="1600" dirty="0" err="1" smtClean="0"/>
              <a:t>on-line</a:t>
            </a:r>
            <a:r>
              <a:rPr lang="ru-RU" sz="1600" dirty="0" smtClean="0"/>
              <a:t>, регламентной отчетности в установленные сроки.</a:t>
            </a:r>
          </a:p>
          <a:p>
            <a:endParaRPr lang="ru-RU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/>
              <a:t>Расчеты с контрагентами в течение 1-3 банковских дней.</a:t>
            </a:r>
          </a:p>
          <a:p>
            <a:endParaRPr lang="ru-RU" sz="1600" dirty="0" smtClean="0"/>
          </a:p>
          <a:p>
            <a:endParaRPr lang="ru-RU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/>
              <a:t>Минимизирует мошенничество.</a:t>
            </a:r>
          </a:p>
          <a:p>
            <a:endParaRPr lang="ru-RU" sz="1600" dirty="0"/>
          </a:p>
          <a:p>
            <a:r>
              <a:rPr lang="ru-RU" sz="1600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/>
              <a:t>Сокращение издержек</a:t>
            </a:r>
            <a:r>
              <a:rPr lang="ru-RU" sz="1600" dirty="0"/>
              <a:t>.</a:t>
            </a:r>
            <a:r>
              <a:rPr lang="ru-RU" sz="1600" dirty="0" smtClean="0"/>
              <a:t> </a:t>
            </a:r>
            <a:endParaRPr lang="ru-RU" sz="1600" dirty="0"/>
          </a:p>
        </p:txBody>
      </p:sp>
      <p:pic>
        <p:nvPicPr>
          <p:cNvPr id="9" name="Picture 18" descr="C:\Users\IvanovKA\Desktop\34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9109" y="692696"/>
            <a:ext cx="797270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IvanovKA\Desktop\3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692696"/>
            <a:ext cx="877844" cy="648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6966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2875" y="836713"/>
            <a:ext cx="8229600" cy="2376263"/>
          </a:xfrm>
        </p:spPr>
        <p:txBody>
          <a:bodyPr/>
          <a:lstStyle/>
          <a:p>
            <a:endParaRPr lang="ru-RU" dirty="0"/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Оценка эффективности</a:t>
            </a:r>
            <a:endParaRPr lang="ru-RU" dirty="0"/>
          </a:p>
        </p:txBody>
      </p:sp>
      <p:grpSp>
        <p:nvGrpSpPr>
          <p:cNvPr id="21" name="Group 3"/>
          <p:cNvGrpSpPr>
            <a:grpSpLocks/>
          </p:cNvGrpSpPr>
          <p:nvPr/>
        </p:nvGrpSpPr>
        <p:grpSpPr bwMode="auto">
          <a:xfrm>
            <a:off x="1278558" y="1784000"/>
            <a:ext cx="3817938" cy="1284288"/>
            <a:chOff x="930" y="2208"/>
            <a:chExt cx="2405" cy="809"/>
          </a:xfrm>
          <a:solidFill>
            <a:schemeClr val="bg2">
              <a:lumMod val="75000"/>
            </a:schemeClr>
          </a:solidFill>
        </p:grpSpPr>
        <p:sp>
          <p:nvSpPr>
            <p:cNvPr id="22" name="AutoShape 9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 rot="10800000">
              <a:off x="1679" y="2582"/>
              <a:ext cx="1203" cy="68"/>
            </a:xfrm>
            <a:prstGeom prst="roundRect">
              <a:avLst>
                <a:gd name="adj" fmla="val 47787"/>
              </a:avLst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200"/>
            </a:p>
          </p:txBody>
        </p:sp>
        <p:sp>
          <p:nvSpPr>
            <p:cNvPr id="23" name="AutoShape 10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 rot="3127895">
              <a:off x="1467" y="2484"/>
              <a:ext cx="303" cy="76"/>
            </a:xfrm>
            <a:prstGeom prst="roundRect">
              <a:avLst>
                <a:gd name="adj" fmla="val 47787"/>
              </a:avLst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1200"/>
            </a:p>
          </p:txBody>
        </p:sp>
        <p:sp>
          <p:nvSpPr>
            <p:cNvPr id="24" name="Freeform 11"/>
            <p:cNvSpPr>
              <a:spLocks/>
            </p:cNvSpPr>
            <p:nvPr>
              <p:custDataLst>
                <p:tags r:id="rId6"/>
              </p:custDataLst>
            </p:nvPr>
          </p:nvSpPr>
          <p:spPr bwMode="auto">
            <a:xfrm rot="10800000">
              <a:off x="930" y="2208"/>
              <a:ext cx="1202" cy="152"/>
            </a:xfrm>
            <a:custGeom>
              <a:avLst/>
              <a:gdLst>
                <a:gd name="T0" fmla="*/ 21208 w 946"/>
                <a:gd name="T1" fmla="*/ 0 h 224"/>
                <a:gd name="T2" fmla="*/ 49403 w 946"/>
                <a:gd name="T3" fmla="*/ 1 h 224"/>
                <a:gd name="T4" fmla="*/ 55607 w 946"/>
                <a:gd name="T5" fmla="*/ 1 h 224"/>
                <a:gd name="T6" fmla="*/ 65853 w 946"/>
                <a:gd name="T7" fmla="*/ 1 h 224"/>
                <a:gd name="T8" fmla="*/ 66592 w 946"/>
                <a:gd name="T9" fmla="*/ 1 h 224"/>
                <a:gd name="T10" fmla="*/ 67814 w 946"/>
                <a:gd name="T11" fmla="*/ 1 h 224"/>
                <a:gd name="T12" fmla="*/ 70473 w 946"/>
                <a:gd name="T13" fmla="*/ 1 h 224"/>
                <a:gd name="T14" fmla="*/ 70473 w 946"/>
                <a:gd name="T15" fmla="*/ 1 h 224"/>
                <a:gd name="T16" fmla="*/ 0 w 946"/>
                <a:gd name="T17" fmla="*/ 1 h 224"/>
                <a:gd name="T18" fmla="*/ 0 w 946"/>
                <a:gd name="T19" fmla="*/ 1 h 224"/>
                <a:gd name="T20" fmla="*/ 2996 w 946"/>
                <a:gd name="T21" fmla="*/ 1 h 224"/>
                <a:gd name="T22" fmla="*/ 5603 w 946"/>
                <a:gd name="T23" fmla="*/ 1 h 224"/>
                <a:gd name="T24" fmla="*/ 15814 w 946"/>
                <a:gd name="T25" fmla="*/ 1 h 224"/>
                <a:gd name="T26" fmla="*/ 21208 w 946"/>
                <a:gd name="T27" fmla="*/ 0 h 22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46" h="224">
                  <a:moveTo>
                    <a:pt x="284" y="0"/>
                  </a:moveTo>
                  <a:lnTo>
                    <a:pt x="663" y="1"/>
                  </a:lnTo>
                  <a:lnTo>
                    <a:pt x="746" y="72"/>
                  </a:lnTo>
                  <a:lnTo>
                    <a:pt x="884" y="114"/>
                  </a:lnTo>
                  <a:lnTo>
                    <a:pt x="894" y="133"/>
                  </a:lnTo>
                  <a:lnTo>
                    <a:pt x="910" y="162"/>
                  </a:lnTo>
                  <a:lnTo>
                    <a:pt x="946" y="162"/>
                  </a:lnTo>
                  <a:lnTo>
                    <a:pt x="946" y="224"/>
                  </a:lnTo>
                  <a:lnTo>
                    <a:pt x="0" y="224"/>
                  </a:lnTo>
                  <a:lnTo>
                    <a:pt x="0" y="158"/>
                  </a:lnTo>
                  <a:lnTo>
                    <a:pt x="40" y="157"/>
                  </a:lnTo>
                  <a:lnTo>
                    <a:pt x="75" y="112"/>
                  </a:lnTo>
                  <a:lnTo>
                    <a:pt x="212" y="84"/>
                  </a:lnTo>
                  <a:lnTo>
                    <a:pt x="284" y="0"/>
                  </a:lnTo>
                  <a:close/>
                </a:path>
              </a:pathLst>
            </a:custGeom>
            <a:grpFill/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12"/>
            <p:cNvSpPr>
              <a:spLocks/>
            </p:cNvSpPr>
            <p:nvPr/>
          </p:nvSpPr>
          <p:spPr bwMode="auto">
            <a:xfrm>
              <a:off x="1281" y="2210"/>
              <a:ext cx="850" cy="223"/>
            </a:xfrm>
            <a:custGeom>
              <a:avLst/>
              <a:gdLst>
                <a:gd name="T0" fmla="*/ 0 w 850"/>
                <a:gd name="T1" fmla="*/ 0 h 223"/>
                <a:gd name="T2" fmla="*/ 197 w 850"/>
                <a:gd name="T3" fmla="*/ 148 h 223"/>
                <a:gd name="T4" fmla="*/ 198 w 850"/>
                <a:gd name="T5" fmla="*/ 203 h 223"/>
                <a:gd name="T6" fmla="*/ 214 w 850"/>
                <a:gd name="T7" fmla="*/ 220 h 223"/>
                <a:gd name="T8" fmla="*/ 246 w 850"/>
                <a:gd name="T9" fmla="*/ 223 h 223"/>
                <a:gd name="T10" fmla="*/ 271 w 850"/>
                <a:gd name="T11" fmla="*/ 218 h 223"/>
                <a:gd name="T12" fmla="*/ 285 w 850"/>
                <a:gd name="T13" fmla="*/ 200 h 223"/>
                <a:gd name="T14" fmla="*/ 286 w 850"/>
                <a:gd name="T15" fmla="*/ 149 h 223"/>
                <a:gd name="T16" fmla="*/ 490 w 850"/>
                <a:gd name="T17" fmla="*/ 149 h 223"/>
                <a:gd name="T18" fmla="*/ 598 w 850"/>
                <a:gd name="T19" fmla="*/ 89 h 223"/>
                <a:gd name="T20" fmla="*/ 751 w 850"/>
                <a:gd name="T21" fmla="*/ 74 h 223"/>
                <a:gd name="T22" fmla="*/ 798 w 850"/>
                <a:gd name="T23" fmla="*/ 46 h 223"/>
                <a:gd name="T24" fmla="*/ 850 w 850"/>
                <a:gd name="T25" fmla="*/ 43 h 223"/>
                <a:gd name="T26" fmla="*/ 850 w 850"/>
                <a:gd name="T27" fmla="*/ 0 h 223"/>
                <a:gd name="T28" fmla="*/ 0 w 850"/>
                <a:gd name="T29" fmla="*/ 0 h 22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850" h="223">
                  <a:moveTo>
                    <a:pt x="0" y="0"/>
                  </a:moveTo>
                  <a:lnTo>
                    <a:pt x="197" y="148"/>
                  </a:lnTo>
                  <a:lnTo>
                    <a:pt x="198" y="203"/>
                  </a:lnTo>
                  <a:lnTo>
                    <a:pt x="214" y="220"/>
                  </a:lnTo>
                  <a:lnTo>
                    <a:pt x="246" y="223"/>
                  </a:lnTo>
                  <a:lnTo>
                    <a:pt x="271" y="218"/>
                  </a:lnTo>
                  <a:lnTo>
                    <a:pt x="285" y="200"/>
                  </a:lnTo>
                  <a:lnTo>
                    <a:pt x="286" y="149"/>
                  </a:lnTo>
                  <a:lnTo>
                    <a:pt x="490" y="149"/>
                  </a:lnTo>
                  <a:lnTo>
                    <a:pt x="598" y="89"/>
                  </a:lnTo>
                  <a:lnTo>
                    <a:pt x="751" y="74"/>
                  </a:lnTo>
                  <a:lnTo>
                    <a:pt x="798" y="46"/>
                  </a:lnTo>
                  <a:lnTo>
                    <a:pt x="850" y="43"/>
                  </a:lnTo>
                  <a:lnTo>
                    <a:pt x="85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13"/>
            <p:cNvSpPr>
              <a:spLocks/>
            </p:cNvSpPr>
            <p:nvPr/>
          </p:nvSpPr>
          <p:spPr bwMode="auto">
            <a:xfrm>
              <a:off x="2389" y="2591"/>
              <a:ext cx="946" cy="426"/>
            </a:xfrm>
            <a:custGeom>
              <a:avLst/>
              <a:gdLst>
                <a:gd name="T0" fmla="*/ 482 w 946"/>
                <a:gd name="T1" fmla="*/ 0 h 426"/>
                <a:gd name="T2" fmla="*/ 446 w 946"/>
                <a:gd name="T3" fmla="*/ 32 h 426"/>
                <a:gd name="T4" fmla="*/ 446 w 946"/>
                <a:gd name="T5" fmla="*/ 76 h 426"/>
                <a:gd name="T6" fmla="*/ 432 w 946"/>
                <a:gd name="T7" fmla="*/ 100 h 426"/>
                <a:gd name="T8" fmla="*/ 432 w 946"/>
                <a:gd name="T9" fmla="*/ 202 h 426"/>
                <a:gd name="T10" fmla="*/ 284 w 946"/>
                <a:gd name="T11" fmla="*/ 202 h 426"/>
                <a:gd name="T12" fmla="*/ 216 w 946"/>
                <a:gd name="T13" fmla="*/ 282 h 426"/>
                <a:gd name="T14" fmla="*/ 72 w 946"/>
                <a:gd name="T15" fmla="*/ 314 h 426"/>
                <a:gd name="T16" fmla="*/ 40 w 946"/>
                <a:gd name="T17" fmla="*/ 358 h 426"/>
                <a:gd name="T18" fmla="*/ 0 w 946"/>
                <a:gd name="T19" fmla="*/ 358 h 426"/>
                <a:gd name="T20" fmla="*/ 0 w 946"/>
                <a:gd name="T21" fmla="*/ 426 h 426"/>
                <a:gd name="T22" fmla="*/ 946 w 946"/>
                <a:gd name="T23" fmla="*/ 426 h 426"/>
                <a:gd name="T24" fmla="*/ 946 w 946"/>
                <a:gd name="T25" fmla="*/ 360 h 426"/>
                <a:gd name="T26" fmla="*/ 910 w 946"/>
                <a:gd name="T27" fmla="*/ 360 h 426"/>
                <a:gd name="T28" fmla="*/ 886 w 946"/>
                <a:gd name="T29" fmla="*/ 314 h 426"/>
                <a:gd name="T30" fmla="*/ 720 w 946"/>
                <a:gd name="T31" fmla="*/ 282 h 426"/>
                <a:gd name="T32" fmla="*/ 662 w 946"/>
                <a:gd name="T33" fmla="*/ 202 h 426"/>
                <a:gd name="T34" fmla="*/ 526 w 946"/>
                <a:gd name="T35" fmla="*/ 202 h 426"/>
                <a:gd name="T36" fmla="*/ 526 w 946"/>
                <a:gd name="T37" fmla="*/ 96 h 426"/>
                <a:gd name="T38" fmla="*/ 512 w 946"/>
                <a:gd name="T39" fmla="*/ 74 h 426"/>
                <a:gd name="T40" fmla="*/ 512 w 946"/>
                <a:gd name="T41" fmla="*/ 26 h 426"/>
                <a:gd name="T42" fmla="*/ 482 w 946"/>
                <a:gd name="T43" fmla="*/ 0 h 42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946" h="426">
                  <a:moveTo>
                    <a:pt x="482" y="0"/>
                  </a:moveTo>
                  <a:lnTo>
                    <a:pt x="446" y="32"/>
                  </a:lnTo>
                  <a:lnTo>
                    <a:pt x="446" y="76"/>
                  </a:lnTo>
                  <a:lnTo>
                    <a:pt x="432" y="100"/>
                  </a:lnTo>
                  <a:lnTo>
                    <a:pt x="432" y="202"/>
                  </a:lnTo>
                  <a:lnTo>
                    <a:pt x="284" y="202"/>
                  </a:lnTo>
                  <a:lnTo>
                    <a:pt x="216" y="282"/>
                  </a:lnTo>
                  <a:lnTo>
                    <a:pt x="72" y="314"/>
                  </a:lnTo>
                  <a:lnTo>
                    <a:pt x="40" y="358"/>
                  </a:lnTo>
                  <a:lnTo>
                    <a:pt x="0" y="358"/>
                  </a:lnTo>
                  <a:lnTo>
                    <a:pt x="0" y="426"/>
                  </a:lnTo>
                  <a:lnTo>
                    <a:pt x="946" y="426"/>
                  </a:lnTo>
                  <a:lnTo>
                    <a:pt x="946" y="360"/>
                  </a:lnTo>
                  <a:lnTo>
                    <a:pt x="910" y="360"/>
                  </a:lnTo>
                  <a:lnTo>
                    <a:pt x="886" y="314"/>
                  </a:lnTo>
                  <a:lnTo>
                    <a:pt x="720" y="282"/>
                  </a:lnTo>
                  <a:lnTo>
                    <a:pt x="662" y="202"/>
                  </a:lnTo>
                  <a:lnTo>
                    <a:pt x="526" y="202"/>
                  </a:lnTo>
                  <a:lnTo>
                    <a:pt x="526" y="96"/>
                  </a:lnTo>
                  <a:lnTo>
                    <a:pt x="512" y="74"/>
                  </a:lnTo>
                  <a:lnTo>
                    <a:pt x="512" y="26"/>
                  </a:lnTo>
                  <a:lnTo>
                    <a:pt x="482" y="0"/>
                  </a:lnTo>
                  <a:close/>
                </a:path>
              </a:pathLst>
            </a:custGeom>
            <a:grpFill/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7" name="AutoShape 9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 rot="10800000">
            <a:off x="4390024" y="2360609"/>
            <a:ext cx="1909763" cy="107950"/>
          </a:xfrm>
          <a:prstGeom prst="roundRect">
            <a:avLst>
              <a:gd name="adj" fmla="val 47787"/>
            </a:avLst>
          </a:prstGeom>
          <a:solidFill>
            <a:schemeClr val="bg2">
              <a:lumMod val="75000"/>
            </a:schemeClr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200"/>
          </a:p>
        </p:txBody>
      </p:sp>
      <p:sp>
        <p:nvSpPr>
          <p:cNvPr id="28" name="AutoShape 10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 rot="3127895">
            <a:off x="6401783" y="1956292"/>
            <a:ext cx="165542" cy="575653"/>
          </a:xfrm>
          <a:prstGeom prst="roundRect">
            <a:avLst>
              <a:gd name="adj" fmla="val 47787"/>
            </a:avLst>
          </a:prstGeom>
          <a:solidFill>
            <a:schemeClr val="bg2">
              <a:lumMod val="75000"/>
            </a:schemeClr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200"/>
          </a:p>
        </p:txBody>
      </p:sp>
      <p:sp>
        <p:nvSpPr>
          <p:cNvPr id="30" name="Freeform 11"/>
          <p:cNvSpPr>
            <a:spLocks/>
          </p:cNvSpPr>
          <p:nvPr>
            <p:custDataLst>
              <p:tags r:id="rId3"/>
            </p:custDataLst>
          </p:nvPr>
        </p:nvSpPr>
        <p:spPr bwMode="auto">
          <a:xfrm rot="10800000">
            <a:off x="5652118" y="1797167"/>
            <a:ext cx="1908175" cy="241300"/>
          </a:xfrm>
          <a:custGeom>
            <a:avLst/>
            <a:gdLst>
              <a:gd name="T0" fmla="*/ 21208 w 946"/>
              <a:gd name="T1" fmla="*/ 0 h 224"/>
              <a:gd name="T2" fmla="*/ 49403 w 946"/>
              <a:gd name="T3" fmla="*/ 1 h 224"/>
              <a:gd name="T4" fmla="*/ 55607 w 946"/>
              <a:gd name="T5" fmla="*/ 1 h 224"/>
              <a:gd name="T6" fmla="*/ 65853 w 946"/>
              <a:gd name="T7" fmla="*/ 1 h 224"/>
              <a:gd name="T8" fmla="*/ 66592 w 946"/>
              <a:gd name="T9" fmla="*/ 1 h 224"/>
              <a:gd name="T10" fmla="*/ 67814 w 946"/>
              <a:gd name="T11" fmla="*/ 1 h 224"/>
              <a:gd name="T12" fmla="*/ 70473 w 946"/>
              <a:gd name="T13" fmla="*/ 1 h 224"/>
              <a:gd name="T14" fmla="*/ 70473 w 946"/>
              <a:gd name="T15" fmla="*/ 1 h 224"/>
              <a:gd name="T16" fmla="*/ 0 w 946"/>
              <a:gd name="T17" fmla="*/ 1 h 224"/>
              <a:gd name="T18" fmla="*/ 0 w 946"/>
              <a:gd name="T19" fmla="*/ 1 h 224"/>
              <a:gd name="T20" fmla="*/ 2996 w 946"/>
              <a:gd name="T21" fmla="*/ 1 h 224"/>
              <a:gd name="T22" fmla="*/ 5603 w 946"/>
              <a:gd name="T23" fmla="*/ 1 h 224"/>
              <a:gd name="T24" fmla="*/ 15814 w 946"/>
              <a:gd name="T25" fmla="*/ 1 h 224"/>
              <a:gd name="T26" fmla="*/ 21208 w 946"/>
              <a:gd name="T27" fmla="*/ 0 h 22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946" h="224">
                <a:moveTo>
                  <a:pt x="284" y="0"/>
                </a:moveTo>
                <a:lnTo>
                  <a:pt x="663" y="1"/>
                </a:lnTo>
                <a:lnTo>
                  <a:pt x="746" y="72"/>
                </a:lnTo>
                <a:lnTo>
                  <a:pt x="884" y="114"/>
                </a:lnTo>
                <a:lnTo>
                  <a:pt x="894" y="133"/>
                </a:lnTo>
                <a:lnTo>
                  <a:pt x="910" y="162"/>
                </a:lnTo>
                <a:lnTo>
                  <a:pt x="946" y="162"/>
                </a:lnTo>
                <a:lnTo>
                  <a:pt x="946" y="224"/>
                </a:lnTo>
                <a:lnTo>
                  <a:pt x="0" y="224"/>
                </a:lnTo>
                <a:lnTo>
                  <a:pt x="0" y="158"/>
                </a:lnTo>
                <a:lnTo>
                  <a:pt x="40" y="157"/>
                </a:lnTo>
                <a:lnTo>
                  <a:pt x="75" y="112"/>
                </a:lnTo>
                <a:lnTo>
                  <a:pt x="212" y="84"/>
                </a:lnTo>
                <a:lnTo>
                  <a:pt x="284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63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5220072" y="836712"/>
            <a:ext cx="2808312" cy="94728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accent2"/>
                </a:solidFill>
              </a:rPr>
              <a:t>значимость </a:t>
            </a:r>
            <a:r>
              <a:rPr lang="ru-RU" sz="1600" b="1" dirty="0">
                <a:solidFill>
                  <a:schemeClr val="accent2"/>
                </a:solidFill>
              </a:rPr>
              <a:t>для клиента</a:t>
            </a:r>
          </a:p>
          <a:p>
            <a:pPr algn="ctr"/>
            <a:endParaRPr lang="ru-RU" dirty="0" err="1" smtClean="0"/>
          </a:p>
        </p:txBody>
      </p:sp>
      <p:sp>
        <p:nvSpPr>
          <p:cNvPr id="32" name="Овал 31"/>
          <p:cNvSpPr/>
          <p:nvPr/>
        </p:nvSpPr>
        <p:spPr>
          <a:xfrm>
            <a:off x="658173" y="836712"/>
            <a:ext cx="3121739" cy="9186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600" b="1" dirty="0">
                <a:solidFill>
                  <a:schemeClr val="accent2"/>
                </a:solidFill>
              </a:rPr>
              <a:t>длительность цикла завершения процесса</a:t>
            </a:r>
          </a:p>
          <a:p>
            <a:pPr algn="ctr"/>
            <a:endParaRPr lang="ru-RU" dirty="0" err="1" smtClean="0"/>
          </a:p>
        </p:txBody>
      </p:sp>
      <p:sp>
        <p:nvSpPr>
          <p:cNvPr id="33" name="Прямоугольник 32"/>
          <p:cNvSpPr/>
          <p:nvPr/>
        </p:nvSpPr>
        <p:spPr>
          <a:xfrm>
            <a:off x="323528" y="3284984"/>
            <a:ext cx="8640960" cy="30243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u="sng" dirty="0" smtClean="0"/>
              <a:t>Длительность цикла завершения процесса</a:t>
            </a:r>
            <a:r>
              <a:rPr lang="en-US" u="sng" dirty="0" smtClean="0"/>
              <a:t>:</a:t>
            </a:r>
          </a:p>
          <a:p>
            <a:r>
              <a:rPr lang="ru-RU" sz="1600" dirty="0" smtClean="0"/>
              <a:t>Установленные Регламентами нормативы завершения на каждый процесс</a:t>
            </a:r>
          </a:p>
          <a:p>
            <a:r>
              <a:rPr lang="ru-RU" sz="1600" dirty="0" smtClean="0"/>
              <a:t>-прохождение договора</a:t>
            </a:r>
          </a:p>
          <a:p>
            <a:r>
              <a:rPr lang="ru-RU" sz="1600" dirty="0" smtClean="0"/>
              <a:t>-урегулирование убытков</a:t>
            </a:r>
          </a:p>
          <a:p>
            <a:r>
              <a:rPr lang="ru-RU" sz="1600" dirty="0" smtClean="0"/>
              <a:t>-расчеты в контрагентами</a:t>
            </a:r>
          </a:p>
          <a:p>
            <a:endParaRPr lang="en-US" dirty="0" smtClean="0"/>
          </a:p>
          <a:p>
            <a:r>
              <a:rPr lang="ru-RU" u="sng" dirty="0" smtClean="0"/>
              <a:t>Значимость для клиента</a:t>
            </a:r>
          </a:p>
          <a:p>
            <a:r>
              <a:rPr lang="ru-RU" sz="1600" dirty="0" smtClean="0"/>
              <a:t>-удовлетворенность клиента, служба контроля качества</a:t>
            </a:r>
            <a:endParaRPr lang="ru-RU" sz="1600" dirty="0"/>
          </a:p>
          <a:p>
            <a:r>
              <a:rPr lang="ru-RU" sz="1600" dirty="0" smtClean="0"/>
              <a:t>-отсутствие жалоб от клиентов</a:t>
            </a:r>
            <a:endParaRPr lang="ru-RU" sz="1600" dirty="0"/>
          </a:p>
          <a:p>
            <a:r>
              <a:rPr lang="ru-RU" sz="1600" dirty="0" smtClean="0"/>
              <a:t>-отсутствие </a:t>
            </a:r>
            <a:r>
              <a:rPr lang="ru-RU" sz="1600" dirty="0"/>
              <a:t>замечаний со стороны проверяющих</a:t>
            </a:r>
          </a:p>
        </p:txBody>
      </p:sp>
    </p:spTree>
    <p:extLst>
      <p:ext uri="{BB962C8B-B14F-4D97-AF65-F5344CB8AC3E}">
        <p14:creationId xmlns:p14="http://schemas.microsoft.com/office/powerpoint/2010/main" val="3666935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b="1" dirty="0"/>
              <a:t>О себе, контакты</a:t>
            </a:r>
            <a:r>
              <a:rPr lang="en-US" sz="2000" b="1" dirty="0"/>
              <a:t>: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/>
              <a:t>Елена Геннадьевна Стрельченко.  </a:t>
            </a:r>
          </a:p>
          <a:p>
            <a:pPr marL="0" indent="0">
              <a:buNone/>
            </a:pPr>
            <a:r>
              <a:rPr lang="ru-RU" dirty="0"/>
              <a:t>С 2014 г. Руководитель Операционного блока МСК</a:t>
            </a:r>
          </a:p>
          <a:p>
            <a:pPr marL="0" indent="0">
              <a:buNone/>
            </a:pPr>
            <a:r>
              <a:rPr lang="ru-RU" sz="1400" dirty="0"/>
              <a:t>В составе Операционного блока</a:t>
            </a:r>
            <a:r>
              <a:rPr lang="en-US" sz="1400" dirty="0"/>
              <a:t>:</a:t>
            </a:r>
            <a:endParaRPr lang="ru-RU" sz="1400" dirty="0"/>
          </a:p>
          <a:p>
            <a:pPr marL="0" indent="0">
              <a:buNone/>
            </a:pPr>
            <a:r>
              <a:rPr lang="ru-RU" sz="1400" i="1" dirty="0"/>
              <a:t>-Операционный департамент</a:t>
            </a:r>
            <a:r>
              <a:rPr lang="en-US" sz="1400" i="1" dirty="0"/>
              <a:t>;</a:t>
            </a:r>
            <a:endParaRPr lang="ru-RU" sz="1400" i="1" dirty="0"/>
          </a:p>
          <a:p>
            <a:pPr marL="0" indent="0">
              <a:buNone/>
            </a:pPr>
            <a:r>
              <a:rPr lang="ru-RU" sz="1400" i="1" dirty="0"/>
              <a:t>-Департамент информационных технологий</a:t>
            </a:r>
            <a:r>
              <a:rPr lang="en-US" sz="1400" i="1" dirty="0"/>
              <a:t>;</a:t>
            </a:r>
            <a:endParaRPr lang="ru-RU" sz="1400" i="1" dirty="0"/>
          </a:p>
          <a:p>
            <a:pPr marL="0" indent="0">
              <a:buNone/>
            </a:pPr>
            <a:r>
              <a:rPr lang="ru-RU" sz="1400" i="1" dirty="0"/>
              <a:t>-Архив.</a:t>
            </a:r>
          </a:p>
          <a:p>
            <a:pPr marL="0" indent="0">
              <a:buNone/>
            </a:pPr>
            <a:endParaRPr lang="ru-RU" sz="1400" i="1" dirty="0"/>
          </a:p>
          <a:p>
            <a:pPr marL="0" indent="0">
              <a:buNone/>
            </a:pPr>
            <a:r>
              <a:rPr lang="ru-RU" dirty="0"/>
              <a:t>В страховании с 1994 года, с 2001 занимаю позиции руководителя подразделений БЭК офиса в различных страховых компаниях. 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Знание </a:t>
            </a:r>
            <a:r>
              <a:rPr lang="ru-RU" dirty="0" smtClean="0"/>
              <a:t>бизнес-процессов </a:t>
            </a:r>
            <a:r>
              <a:rPr lang="ru-RU" dirty="0"/>
              <a:t>страховой компании.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ru-RU" dirty="0"/>
              <a:t>Тел. +7 903 740 66 14</a:t>
            </a:r>
          </a:p>
          <a:p>
            <a:pPr marL="0" lvl="0" indent="0">
              <a:buNone/>
            </a:pPr>
            <a:endParaRPr lang="ru-RU" b="1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3490155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2233&quot;/&gt;&lt;CPresentation id=&quot;1&quot;&gt;&lt;m_precDefaultNumber&gt;&lt;m_chMinusSymbol&gt;-&lt;/m_chMinusSymbol&gt;&lt;m_chDecimalSymbol17909&gt;,&lt;/m_chDecimalSymbol17909&gt;&lt;m_nGroupingDigits17909 val=&quot;3&quot;/&gt;&lt;m_chGroupingSymbol17909&gt; &lt;/m_chGroupingSymbol17909&gt;&lt;/m_precDefaultNumber&gt;&lt;m_precDefaultPercent&gt;&lt;m_chMinusSymbol&gt;-&lt;/m_chMinusSymbol&gt;&lt;m_nDecimalDigits17909 val=&quot;0&quot;/&gt;&lt;m_chDecimalSymbol17909&gt;,&lt;/m_chDecimalSymbol17909&gt;&lt;m_nGroupingDigits17909 val=&quot;3&quot;/&gt;&lt;m_chGroupingSymbol17909&gt; &lt;/m_chGroupingSymbol17909&gt;&lt;m_strSuffix17909&gt;%&lt;/m_strSuffix17909&gt;&lt;/m_precDefaultPercent&gt;&lt;m_precDefaultDate&gt;&lt;m_strFormatTime&gt;%d.%m.%Y&lt;/m_strFormatTime&gt;&lt;/m_precDefaultDate&gt;&lt;m_precDefaultYear/&gt;&lt;m_precDefaultQuarter/&gt;&lt;m_precDefaultMonth/&gt;&lt;m_precDefaultWeek/&gt;&lt;m_precDefaultDay/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OgnpD0KWEO16z9BT3CZY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yVvDNQx6EWR1.gq7YKMs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7z4JB5MR0uxM.mGGLxOJ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OgnpD0KWEO16z9BT3CZY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yVvDNQx6EWR1.gq7YKMs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7z4JB5MR0uxM.mGGLxOJA"/>
</p:tagLst>
</file>

<file path=ppt/theme/theme1.xml><?xml version="1.0" encoding="utf-8"?>
<a:theme xmlns:a="http://schemas.openxmlformats.org/drawingml/2006/main" name="blank">
  <a:themeElements>
    <a:clrScheme name="Кирилл_v_1">
      <a:dk1>
        <a:srgbClr val="000000"/>
      </a:dk1>
      <a:lt1>
        <a:srgbClr val="000000"/>
      </a:lt1>
      <a:dk2>
        <a:srgbClr val="990000"/>
      </a:dk2>
      <a:lt2>
        <a:srgbClr val="FFFFFF"/>
      </a:lt2>
      <a:accent1>
        <a:srgbClr val="A5A5A5"/>
      </a:accent1>
      <a:accent2>
        <a:srgbClr val="990000"/>
      </a:accent2>
      <a:accent3>
        <a:srgbClr val="720000"/>
      </a:accent3>
      <a:accent4>
        <a:srgbClr val="FFFFFF"/>
      </a:accent4>
      <a:accent5>
        <a:srgbClr val="990000"/>
      </a:accent5>
      <a:accent6>
        <a:srgbClr val="9B9B9B"/>
      </a:accent6>
      <a:hlink>
        <a:srgbClr val="424242"/>
      </a:hlink>
      <a:folHlink>
        <a:srgbClr val="7F7F7F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 w="6350">
          <a:solidFill>
            <a:srgbClr val="333333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Новый шаблон для МСК (2).pptx [только чтение]" id="{7FC43D19-1CAB-4622-8EC7-B57A98218411}" vid="{845DEC46-53AB-4960-B2B7-F4FE494F810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Кирилл_v_1">
      <a:dk1>
        <a:srgbClr val="881111"/>
      </a:dk1>
      <a:lt1>
        <a:srgbClr val="FFFFFF"/>
      </a:lt1>
      <a:dk2>
        <a:srgbClr val="333333"/>
      </a:dk2>
      <a:lt2>
        <a:srgbClr val="FFFFFF"/>
      </a:lt2>
      <a:accent1>
        <a:srgbClr val="333333"/>
      </a:accent1>
      <a:accent2>
        <a:srgbClr val="666666"/>
      </a:accent2>
      <a:accent3>
        <a:srgbClr val="CCCCCC"/>
      </a:accent3>
      <a:accent4>
        <a:srgbClr val="FFFFFF"/>
      </a:accent4>
      <a:accent5>
        <a:srgbClr val="666666"/>
      </a:accent5>
      <a:accent6>
        <a:srgbClr val="333333"/>
      </a:accent6>
      <a:hlink>
        <a:srgbClr val="333333"/>
      </a:hlink>
      <a:folHlink>
        <a:srgbClr val="80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1798</TotalTime>
  <Words>736</Words>
  <Application>Microsoft Office PowerPoint</Application>
  <PresentationFormat>Экран (4:3)</PresentationFormat>
  <Paragraphs>127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blank</vt:lpstr>
      <vt:lpstr>think-cell Slide</vt:lpstr>
      <vt:lpstr>Презентация PowerPoint</vt:lpstr>
      <vt:lpstr>Информация о компании</vt:lpstr>
      <vt:lpstr>Повышение эффективности при ограниченных ресурсах</vt:lpstr>
      <vt:lpstr>Централизация</vt:lpstr>
      <vt:lpstr>Пример конвейерного процесса. Жизненный цикл договора страхования.</vt:lpstr>
      <vt:lpstr>ИТ решение</vt:lpstr>
      <vt:lpstr>Оценка эффективности</vt:lpstr>
      <vt:lpstr>Спасибо за внимание!</vt:lpstr>
    </vt:vector>
  </TitlesOfParts>
  <Company>SG MSK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Стрельченко Елена Геннадьевна</dc:creator>
  <cp:lastModifiedBy>Стрельченко Елена Геннадьевна</cp:lastModifiedBy>
  <cp:revision>47</cp:revision>
  <dcterms:created xsi:type="dcterms:W3CDTF">2016-10-24T09:13:39Z</dcterms:created>
  <dcterms:modified xsi:type="dcterms:W3CDTF">2016-11-02T09:09:37Z</dcterms:modified>
</cp:coreProperties>
</file>